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4.jpg" ContentType="image/jp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  <p:sldMasterId id="2147483696" r:id="rId2"/>
  </p:sldMasterIdLst>
  <p:notesMasterIdLst>
    <p:notesMasterId r:id="rId20"/>
  </p:notesMasterIdLst>
  <p:sldIdLst>
    <p:sldId id="310" r:id="rId3"/>
    <p:sldId id="257" r:id="rId4"/>
    <p:sldId id="842" r:id="rId5"/>
    <p:sldId id="1027" r:id="rId6"/>
    <p:sldId id="831" r:id="rId7"/>
    <p:sldId id="259" r:id="rId8"/>
    <p:sldId id="262" r:id="rId9"/>
    <p:sldId id="261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nton" pitchFamily="2" charset="0"/>
      <p:regular r:id="rId21"/>
    </p:embeddedFont>
    <p:embeddedFont>
      <p:font typeface="Antonio Bold" panose="020B0604020202020204" charset="0"/>
      <p:regular r:id="rId22"/>
    </p:embeddedFont>
    <p:embeddedFont>
      <p:font typeface="Cambria Math" panose="02040503050406030204" pitchFamily="18" charset="0"/>
      <p:regular r:id="rId23"/>
    </p:embeddedFont>
    <p:embeddedFont>
      <p:font typeface="Canva Sans Italics" panose="020B0604020202020204" charset="0"/>
      <p:regular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Gill Sans MT" panose="020B0502020104020203" pitchFamily="34" charset="0"/>
      <p:regular r:id="rId29"/>
      <p:bold r:id="rId30"/>
      <p:italic r:id="rId31"/>
      <p:boldItalic r:id="rId32"/>
    </p:embeddedFont>
    <p:embeddedFont>
      <p:font typeface="Inter Bold" panose="020B0604020202020204" charset="0"/>
      <p:regular r:id="rId33"/>
    </p:embeddedFont>
    <p:embeddedFont>
      <p:font typeface="Norwester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192" userDrawn="1">
          <p15:clr>
            <a:srgbClr val="A4A3A4"/>
          </p15:clr>
        </p15:guide>
        <p15:guide id="3" orient="horz" pos="448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44BA08-B5D5-3219-B106-37B3FA1E63CC}" name="Confidence Raymond" initials="CR" userId="S::confidence.raymond@mail.mcgill.ca::9493b1cf-7912-4a23-b048-220e2265e1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267F"/>
    <a:srgbClr val="785EF0"/>
    <a:srgbClr val="F7FDFE"/>
    <a:srgbClr val="C4BD97"/>
    <a:srgbClr val="FE6100"/>
    <a:srgbClr val="FFB000"/>
    <a:srgbClr val="FED7BF"/>
    <a:srgbClr val="E55C9F"/>
    <a:srgbClr val="9A86F4"/>
    <a:srgbClr val="648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980" autoAdjust="0"/>
  </p:normalViewPr>
  <p:slideViewPr>
    <p:cSldViewPr>
      <p:cViewPr varScale="1">
        <p:scale>
          <a:sx n="52" d="100"/>
          <a:sy n="52" d="100"/>
        </p:scale>
        <p:origin x="878" y="72"/>
      </p:cViewPr>
      <p:guideLst>
        <p:guide pos="6192"/>
        <p:guide orient="horz" pos="44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microsoft.com/office/2018/10/relationships/authors" Target="author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88FC4-88D6-5A62-D410-4CA7C015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0EB7C2-6D89-00BC-13EB-A47591150C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74E57-8522-6936-0BE9-35D132F8E5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81A350-436B-054A-66BD-3F5F15CFE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408C955-3882-2D71-DFCC-397825490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F84DE-4B51-5CA0-BA09-AD37B2F55D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BF299-BA86-6BD8-5C1E-DD829BB39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688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40C87-2358-E841-BF45-C9C843464D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3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D840-87B9-0D2E-2F95-62A83F28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CBD61B-FDC7-178D-CBD2-5849BBF7A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924BA0-2956-713C-E132-F9D76420E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9758F-AF38-BF6E-A474-8BD5D7637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40C87-2358-E841-BF45-C9C843464D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20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5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96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68756" y="4429368"/>
            <a:ext cx="13600473" cy="100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4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433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2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8232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589" y="-385393"/>
            <a:ext cx="17662823" cy="1000915"/>
          </a:xfrm>
        </p:spPr>
        <p:txBody>
          <a:bodyPr lIns="0" tIns="0" rIns="0" bIns="0"/>
          <a:lstStyle>
            <a:lvl1pPr>
              <a:defRPr sz="6504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9869" y="1681388"/>
            <a:ext cx="16415877" cy="433965"/>
          </a:xfrm>
        </p:spPr>
        <p:txBody>
          <a:bodyPr lIns="0" tIns="0" rIns="0" bIns="0"/>
          <a:lstStyle>
            <a:lvl1pPr>
              <a:defRPr sz="282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940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589" y="-385393"/>
            <a:ext cx="17662823" cy="1000915"/>
          </a:xfrm>
        </p:spPr>
        <p:txBody>
          <a:bodyPr lIns="0" tIns="0" rIns="0" bIns="0"/>
          <a:lstStyle>
            <a:lvl1pPr>
              <a:defRPr sz="6504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5573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589" y="-385393"/>
            <a:ext cx="17662823" cy="1000915"/>
          </a:xfrm>
        </p:spPr>
        <p:txBody>
          <a:bodyPr lIns="0" tIns="0" rIns="0" bIns="0"/>
          <a:lstStyle>
            <a:lvl1pPr>
              <a:defRPr sz="6504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6866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6422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7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27" y="480715"/>
            <a:ext cx="11825668" cy="96254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209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9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45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15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5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4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5" indent="0">
              <a:buNone/>
              <a:defRPr sz="1800" b="1"/>
            </a:lvl3pPr>
            <a:lvl4pPr marL="1371669" indent="0">
              <a:buNone/>
              <a:defRPr sz="1601" b="1"/>
            </a:lvl4pPr>
            <a:lvl5pPr marL="1828892" indent="0">
              <a:buNone/>
              <a:defRPr sz="1601" b="1"/>
            </a:lvl5pPr>
            <a:lvl6pPr marL="2286114" indent="0">
              <a:buNone/>
              <a:defRPr sz="1601" b="1"/>
            </a:lvl6pPr>
            <a:lvl7pPr marL="2743337" indent="0">
              <a:buNone/>
              <a:defRPr sz="1601" b="1"/>
            </a:lvl7pPr>
            <a:lvl8pPr marL="3200561" indent="0">
              <a:buNone/>
              <a:defRPr sz="1601" b="1"/>
            </a:lvl8pPr>
            <a:lvl9pPr marL="3657783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5" indent="0">
              <a:buNone/>
              <a:defRPr sz="1800" b="1"/>
            </a:lvl3pPr>
            <a:lvl4pPr marL="1371669" indent="0">
              <a:buNone/>
              <a:defRPr sz="1601" b="1"/>
            </a:lvl4pPr>
            <a:lvl5pPr marL="1828892" indent="0">
              <a:buNone/>
              <a:defRPr sz="1601" b="1"/>
            </a:lvl5pPr>
            <a:lvl6pPr marL="2286114" indent="0">
              <a:buNone/>
              <a:defRPr sz="1601" b="1"/>
            </a:lvl6pPr>
            <a:lvl7pPr marL="2743337" indent="0">
              <a:buNone/>
              <a:defRPr sz="1601" b="1"/>
            </a:lvl7pPr>
            <a:lvl8pPr marL="3200561" indent="0">
              <a:buNone/>
              <a:defRPr sz="1601" b="1"/>
            </a:lvl8pPr>
            <a:lvl9pPr marL="3657783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2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5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23" indent="0">
              <a:buNone/>
              <a:defRPr sz="1200"/>
            </a:lvl2pPr>
            <a:lvl3pPr marL="914445" indent="0">
              <a:buNone/>
              <a:defRPr sz="1001"/>
            </a:lvl3pPr>
            <a:lvl4pPr marL="1371669" indent="0">
              <a:buNone/>
              <a:defRPr sz="900"/>
            </a:lvl4pPr>
            <a:lvl5pPr marL="1828892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1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0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1"/>
            </a:lvl2pPr>
            <a:lvl3pPr marL="914445" indent="0">
              <a:buNone/>
              <a:defRPr sz="2400"/>
            </a:lvl3pPr>
            <a:lvl4pPr marL="1371669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1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23" indent="0">
              <a:buNone/>
              <a:defRPr sz="1200"/>
            </a:lvl2pPr>
            <a:lvl3pPr marL="914445" indent="0">
              <a:buNone/>
              <a:defRPr sz="1001"/>
            </a:lvl3pPr>
            <a:lvl4pPr marL="1371669" indent="0">
              <a:buNone/>
              <a:defRPr sz="900"/>
            </a:lvl4pPr>
            <a:lvl5pPr marL="1828892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1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25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5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4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91444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88" indent="-285765" algn="l" defTabSz="914445" rtl="0" eaLnBrk="1" latinLnBrk="0" hangingPunct="1">
        <a:spcBef>
          <a:spcPct val="20000"/>
        </a:spcBef>
        <a:buFont typeface="Arial" pitchFamily="34" charset="0"/>
        <a:buChar char="–"/>
        <a:defRPr sz="28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2" algn="l" defTabSz="9144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2" algn="l" defTabSz="9144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4" indent="-228612" algn="l" defTabSz="9144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2" algn="l" defTabSz="9144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2" algn="l" defTabSz="9144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2" algn="l" defTabSz="9144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2" algn="l" defTabSz="9144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1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6422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7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589" y="-385393"/>
            <a:ext cx="17662823" cy="11003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9869" y="1681388"/>
            <a:ext cx="16415877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1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14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5869">
        <a:defRPr>
          <a:latin typeface="+mn-lt"/>
          <a:ea typeface="+mn-ea"/>
          <a:cs typeface="+mn-cs"/>
        </a:defRPr>
      </a:lvl2pPr>
      <a:lvl3pPr marL="831738">
        <a:defRPr>
          <a:latin typeface="+mn-lt"/>
          <a:ea typeface="+mn-ea"/>
          <a:cs typeface="+mn-cs"/>
        </a:defRPr>
      </a:lvl3pPr>
      <a:lvl4pPr marL="1247607">
        <a:defRPr>
          <a:latin typeface="+mn-lt"/>
          <a:ea typeface="+mn-ea"/>
          <a:cs typeface="+mn-cs"/>
        </a:defRPr>
      </a:lvl4pPr>
      <a:lvl5pPr marL="1663476">
        <a:defRPr>
          <a:latin typeface="+mn-lt"/>
          <a:ea typeface="+mn-ea"/>
          <a:cs typeface="+mn-cs"/>
        </a:defRPr>
      </a:lvl5pPr>
      <a:lvl6pPr marL="2079346">
        <a:defRPr>
          <a:latin typeface="+mn-lt"/>
          <a:ea typeface="+mn-ea"/>
          <a:cs typeface="+mn-cs"/>
        </a:defRPr>
      </a:lvl6pPr>
      <a:lvl7pPr marL="2495215">
        <a:defRPr>
          <a:latin typeface="+mn-lt"/>
          <a:ea typeface="+mn-ea"/>
          <a:cs typeface="+mn-cs"/>
        </a:defRPr>
      </a:lvl7pPr>
      <a:lvl8pPr marL="2911084">
        <a:defRPr>
          <a:latin typeface="+mn-lt"/>
          <a:ea typeface="+mn-ea"/>
          <a:cs typeface="+mn-cs"/>
        </a:defRPr>
      </a:lvl8pPr>
      <a:lvl9pPr marL="332695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5869">
        <a:defRPr>
          <a:latin typeface="+mn-lt"/>
          <a:ea typeface="+mn-ea"/>
          <a:cs typeface="+mn-cs"/>
        </a:defRPr>
      </a:lvl2pPr>
      <a:lvl3pPr marL="831738">
        <a:defRPr>
          <a:latin typeface="+mn-lt"/>
          <a:ea typeface="+mn-ea"/>
          <a:cs typeface="+mn-cs"/>
        </a:defRPr>
      </a:lvl3pPr>
      <a:lvl4pPr marL="1247607">
        <a:defRPr>
          <a:latin typeface="+mn-lt"/>
          <a:ea typeface="+mn-ea"/>
          <a:cs typeface="+mn-cs"/>
        </a:defRPr>
      </a:lvl4pPr>
      <a:lvl5pPr marL="1663476">
        <a:defRPr>
          <a:latin typeface="+mn-lt"/>
          <a:ea typeface="+mn-ea"/>
          <a:cs typeface="+mn-cs"/>
        </a:defRPr>
      </a:lvl5pPr>
      <a:lvl6pPr marL="2079346">
        <a:defRPr>
          <a:latin typeface="+mn-lt"/>
          <a:ea typeface="+mn-ea"/>
          <a:cs typeface="+mn-cs"/>
        </a:defRPr>
      </a:lvl6pPr>
      <a:lvl7pPr marL="2495215">
        <a:defRPr>
          <a:latin typeface="+mn-lt"/>
          <a:ea typeface="+mn-ea"/>
          <a:cs typeface="+mn-cs"/>
        </a:defRPr>
      </a:lvl7pPr>
      <a:lvl8pPr marL="2911084">
        <a:defRPr>
          <a:latin typeface="+mn-lt"/>
          <a:ea typeface="+mn-ea"/>
          <a:cs typeface="+mn-cs"/>
        </a:defRPr>
      </a:lvl8pPr>
      <a:lvl9pPr marL="3326953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e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34D4-61D8-97D9-6DFA-4E52B4E64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E7773F-CF57-8A02-3D9F-30473B9A35B9}"/>
              </a:ext>
            </a:extLst>
          </p:cNvPr>
          <p:cNvGrpSpPr/>
          <p:nvPr/>
        </p:nvGrpSpPr>
        <p:grpSpPr>
          <a:xfrm>
            <a:off x="11726350" y="405482"/>
            <a:ext cx="6075843" cy="1246436"/>
            <a:chOff x="0" y="0"/>
            <a:chExt cx="8101125" cy="16619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3F1D9B-E6A7-726E-BCE4-55966405B77C}"/>
                </a:ext>
              </a:extLst>
            </p:cNvPr>
            <p:cNvSpPr/>
            <p:nvPr/>
          </p:nvSpPr>
          <p:spPr>
            <a:xfrm>
              <a:off x="1690148" y="52006"/>
              <a:ext cx="2514561" cy="1413183"/>
            </a:xfrm>
            <a:custGeom>
              <a:avLst/>
              <a:gdLst/>
              <a:ahLst/>
              <a:cxnLst/>
              <a:rect l="l" t="t" r="r" b="b"/>
              <a:pathLst>
                <a:path w="2514561" h="1413183">
                  <a:moveTo>
                    <a:pt x="0" y="0"/>
                  </a:moveTo>
                  <a:lnTo>
                    <a:pt x="2514562" y="0"/>
                  </a:lnTo>
                  <a:lnTo>
                    <a:pt x="2514562" y="1413184"/>
                  </a:lnTo>
                  <a:lnTo>
                    <a:pt x="0" y="1413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49C1B31-924A-0361-EBE8-09A7921E7F58}"/>
                </a:ext>
              </a:extLst>
            </p:cNvPr>
            <p:cNvSpPr/>
            <p:nvPr/>
          </p:nvSpPr>
          <p:spPr>
            <a:xfrm>
              <a:off x="0" y="52006"/>
              <a:ext cx="1467833" cy="1606308"/>
            </a:xfrm>
            <a:custGeom>
              <a:avLst/>
              <a:gdLst/>
              <a:ahLst/>
              <a:cxnLst/>
              <a:rect l="l" t="t" r="r" b="b"/>
              <a:pathLst>
                <a:path w="1467833" h="1606308">
                  <a:moveTo>
                    <a:pt x="0" y="0"/>
                  </a:moveTo>
                  <a:lnTo>
                    <a:pt x="1467833" y="0"/>
                  </a:lnTo>
                  <a:lnTo>
                    <a:pt x="1467833" y="1606308"/>
                  </a:lnTo>
                  <a:lnTo>
                    <a:pt x="0" y="160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CFD9036-3BAD-06D9-20A1-635983DE9E21}"/>
                </a:ext>
              </a:extLst>
            </p:cNvPr>
            <p:cNvSpPr/>
            <p:nvPr/>
          </p:nvSpPr>
          <p:spPr>
            <a:xfrm>
              <a:off x="4204710" y="3601"/>
              <a:ext cx="2389497" cy="1558151"/>
            </a:xfrm>
            <a:custGeom>
              <a:avLst/>
              <a:gdLst/>
              <a:ahLst/>
              <a:cxnLst/>
              <a:rect l="l" t="t" r="r" b="b"/>
              <a:pathLst>
                <a:path w="2389497" h="1558151">
                  <a:moveTo>
                    <a:pt x="0" y="0"/>
                  </a:moveTo>
                  <a:lnTo>
                    <a:pt x="2389497" y="0"/>
                  </a:lnTo>
                  <a:lnTo>
                    <a:pt x="2389497" y="1558151"/>
                  </a:lnTo>
                  <a:lnTo>
                    <a:pt x="0" y="1558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9804887-C50C-D2DB-9126-61B57759C091}"/>
                </a:ext>
              </a:extLst>
            </p:cNvPr>
            <p:cNvSpPr/>
            <p:nvPr/>
          </p:nvSpPr>
          <p:spPr>
            <a:xfrm>
              <a:off x="6733205" y="0"/>
              <a:ext cx="1367920" cy="1661915"/>
            </a:xfrm>
            <a:custGeom>
              <a:avLst/>
              <a:gdLst/>
              <a:ahLst/>
              <a:cxnLst/>
              <a:rect l="l" t="t" r="r" b="b"/>
              <a:pathLst>
                <a:path w="1367920" h="1661915">
                  <a:moveTo>
                    <a:pt x="0" y="0"/>
                  </a:moveTo>
                  <a:lnTo>
                    <a:pt x="1367920" y="0"/>
                  </a:lnTo>
                  <a:lnTo>
                    <a:pt x="1367920" y="1661915"/>
                  </a:lnTo>
                  <a:lnTo>
                    <a:pt x="0" y="166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8493ED32-906F-FA85-E473-93A73F369753}"/>
              </a:ext>
            </a:extLst>
          </p:cNvPr>
          <p:cNvGrpSpPr/>
          <p:nvPr/>
        </p:nvGrpSpPr>
        <p:grpSpPr>
          <a:xfrm rot="-10800000">
            <a:off x="0" y="2124429"/>
            <a:ext cx="18288000" cy="8319130"/>
            <a:chOff x="0" y="0"/>
            <a:chExt cx="4816593" cy="2191047"/>
          </a:xfrm>
          <a:solidFill>
            <a:schemeClr val="tx1"/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6E74D12-600F-D36E-0B37-0BAD54F948AB}"/>
                </a:ext>
              </a:extLst>
            </p:cNvPr>
            <p:cNvSpPr/>
            <p:nvPr/>
          </p:nvSpPr>
          <p:spPr>
            <a:xfrm>
              <a:off x="0" y="0"/>
              <a:ext cx="4816592" cy="2191046"/>
            </a:xfrm>
            <a:custGeom>
              <a:avLst/>
              <a:gdLst/>
              <a:ahLst/>
              <a:cxnLst/>
              <a:rect l="l" t="t" r="r" b="b"/>
              <a:pathLst>
                <a:path w="4816592" h="2191046">
                  <a:moveTo>
                    <a:pt x="0" y="0"/>
                  </a:moveTo>
                  <a:lnTo>
                    <a:pt x="4816592" y="0"/>
                  </a:lnTo>
                  <a:lnTo>
                    <a:pt x="4816592" y="2191046"/>
                  </a:lnTo>
                  <a:lnTo>
                    <a:pt x="0" y="21910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ED75477-446D-6F17-846F-BFFFAEBF6322}"/>
                </a:ext>
              </a:extLst>
            </p:cNvPr>
            <p:cNvSpPr txBox="1"/>
            <p:nvPr/>
          </p:nvSpPr>
          <p:spPr>
            <a:xfrm>
              <a:off x="0" y="9525"/>
              <a:ext cx="4816593" cy="218152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D67AE6C3-C3BC-AB5E-6082-602B3992CE0D}"/>
              </a:ext>
            </a:extLst>
          </p:cNvPr>
          <p:cNvSpPr/>
          <p:nvPr/>
        </p:nvSpPr>
        <p:spPr>
          <a:xfrm>
            <a:off x="11928415" y="3176465"/>
            <a:ext cx="6171931" cy="6214465"/>
          </a:xfrm>
          <a:custGeom>
            <a:avLst/>
            <a:gdLst/>
            <a:ahLst/>
            <a:cxnLst/>
            <a:rect l="l" t="t" r="r" b="b"/>
            <a:pathLst>
              <a:path w="6171931" h="6214465">
                <a:moveTo>
                  <a:pt x="0" y="0"/>
                </a:moveTo>
                <a:lnTo>
                  <a:pt x="6171931" y="0"/>
                </a:lnTo>
                <a:lnTo>
                  <a:pt x="6171931" y="6214464"/>
                </a:lnTo>
                <a:lnTo>
                  <a:pt x="0" y="6214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210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D7234B2-FEFA-7587-A69E-A4C6A2284FE4}"/>
              </a:ext>
            </a:extLst>
          </p:cNvPr>
          <p:cNvSpPr/>
          <p:nvPr/>
        </p:nvSpPr>
        <p:spPr>
          <a:xfrm>
            <a:off x="382353" y="220241"/>
            <a:ext cx="1292693" cy="1737735"/>
          </a:xfrm>
          <a:custGeom>
            <a:avLst/>
            <a:gdLst/>
            <a:ahLst/>
            <a:cxnLst/>
            <a:rect l="l" t="t" r="r" b="b"/>
            <a:pathLst>
              <a:path w="1292693" h="1737735">
                <a:moveTo>
                  <a:pt x="0" y="0"/>
                </a:moveTo>
                <a:lnTo>
                  <a:pt x="1292694" y="0"/>
                </a:lnTo>
                <a:lnTo>
                  <a:pt x="1292694" y="1737735"/>
                </a:lnTo>
                <a:lnTo>
                  <a:pt x="0" y="1737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66F097E-9D7D-12B6-F641-A71CFBADDA9F}"/>
              </a:ext>
            </a:extLst>
          </p:cNvPr>
          <p:cNvSpPr txBox="1"/>
          <p:nvPr/>
        </p:nvSpPr>
        <p:spPr>
          <a:xfrm>
            <a:off x="2219997" y="280557"/>
            <a:ext cx="8212937" cy="123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0"/>
              </a:lnSpc>
              <a:spcBef>
                <a:spcPct val="0"/>
              </a:spcBef>
            </a:pPr>
            <a:r>
              <a:rPr lang="en-US" sz="7193" dirty="0">
                <a:solidFill>
                  <a:srgbClr val="EE8600"/>
                </a:solidFill>
                <a:latin typeface="Anton"/>
                <a:ea typeface="Anton"/>
                <a:cs typeface="Anton"/>
                <a:sym typeface="Anton"/>
              </a:rPr>
              <a:t>2025 SPARK ACADEMY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80E610E-D828-FE81-A85A-7721A00DF5B9}"/>
              </a:ext>
            </a:extLst>
          </p:cNvPr>
          <p:cNvSpPr txBox="1"/>
          <p:nvPr/>
        </p:nvSpPr>
        <p:spPr>
          <a:xfrm>
            <a:off x="2219997" y="1312949"/>
            <a:ext cx="6212952" cy="47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  <a:spcBef>
                <a:spcPct val="0"/>
              </a:spcBef>
            </a:pPr>
            <a:r>
              <a:rPr lang="en-US" sz="2854" b="1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TRAIN FOR CHANGE, FROM SCIENCE TO PRACTICE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F50CDAF-17AD-385C-1765-F7F28F9A3B1E}"/>
              </a:ext>
            </a:extLst>
          </p:cNvPr>
          <p:cNvSpPr txBox="1"/>
          <p:nvPr/>
        </p:nvSpPr>
        <p:spPr>
          <a:xfrm>
            <a:off x="773117" y="3128840"/>
            <a:ext cx="11654806" cy="2710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THE SPRINT AI TRAINING FOR AFRICAN MEDICAL</a:t>
            </a:r>
          </a:p>
          <a:p>
            <a:pPr algn="l">
              <a:lnSpc>
                <a:spcPts val="5531"/>
              </a:lnSpc>
            </a:pPr>
            <a:r>
              <a:rPr lang="en-US" sz="4254" spc="31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Imaging Knowledge Translation (SPARK) 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Academy </a:t>
            </a:r>
          </a:p>
          <a:p>
            <a:pPr algn="l">
              <a:lnSpc>
                <a:spcPts val="5141"/>
              </a:lnSpc>
            </a:pPr>
            <a:r>
              <a:rPr lang="en-US" sz="3954" spc="288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IN DEEP LEARNING &amp; MEDICAL IMAGING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817C89A-82D5-BFF3-A4CB-5899319FD5EA}"/>
              </a:ext>
            </a:extLst>
          </p:cNvPr>
          <p:cNvSpPr txBox="1"/>
          <p:nvPr/>
        </p:nvSpPr>
        <p:spPr>
          <a:xfrm>
            <a:off x="757581" y="6591300"/>
            <a:ext cx="11654806" cy="339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Virtual Foundational Course Tutorial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Advanced Deep Learning Techniques I</a:t>
            </a:r>
          </a:p>
          <a:p>
            <a:pPr algn="l">
              <a:lnSpc>
                <a:spcPts val="5401"/>
              </a:lnSpc>
            </a:pPr>
            <a:r>
              <a:rPr lang="en-US" sz="3200" spc="303" dirty="0">
                <a:solidFill>
                  <a:schemeClr val="bg1"/>
                </a:solidFill>
                <a:latin typeface="Norwester"/>
                <a:ea typeface="Norwester"/>
                <a:cs typeface="Norwester"/>
                <a:sym typeface="Norwester"/>
              </a:rPr>
              <a:t>Fine‑Tuning Pre‑trained Models Medical Imaging</a:t>
            </a:r>
          </a:p>
          <a:p>
            <a:pPr algn="l">
              <a:lnSpc>
                <a:spcPts val="5401"/>
              </a:lnSpc>
            </a:pPr>
            <a:endParaRPr lang="en-US" sz="3200" spc="303" dirty="0">
              <a:solidFill>
                <a:schemeClr val="bg1"/>
              </a:solidFill>
              <a:latin typeface="Norwester"/>
              <a:ea typeface="Norwester"/>
              <a:cs typeface="Norwester"/>
              <a:sym typeface="Norwester"/>
            </a:endParaRP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April 19</a:t>
            </a:r>
            <a:r>
              <a:rPr lang="en-US" sz="4154" spc="303" baseline="300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</a:t>
            </a: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466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495" y="-66706"/>
            <a:ext cx="16045063" cy="1188666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>
              <a:spcBef>
                <a:spcPts val="100"/>
              </a:spcBef>
            </a:pPr>
            <a:r>
              <a:rPr sz="7641" spc="346" dirty="0"/>
              <a:t>Original</a:t>
            </a:r>
            <a:r>
              <a:rPr sz="7641" spc="-387" dirty="0"/>
              <a:t> </a:t>
            </a:r>
            <a:r>
              <a:rPr sz="7641" spc="291" dirty="0"/>
              <a:t>Model</a:t>
            </a:r>
            <a:r>
              <a:rPr sz="7641" spc="-387" dirty="0"/>
              <a:t> </a:t>
            </a:r>
            <a:r>
              <a:rPr sz="7641" spc="341" dirty="0"/>
              <a:t>vs.</a:t>
            </a:r>
            <a:r>
              <a:rPr sz="7641" spc="-387" dirty="0"/>
              <a:t> </a:t>
            </a:r>
            <a:r>
              <a:rPr sz="7641" spc="350" dirty="0"/>
              <a:t>Feature</a:t>
            </a:r>
            <a:r>
              <a:rPr sz="7641" spc="-387" dirty="0"/>
              <a:t> </a:t>
            </a:r>
            <a:r>
              <a:rPr sz="7641" spc="409" dirty="0"/>
              <a:t>Extraction</a:t>
            </a:r>
            <a:endParaRPr sz="7641"/>
          </a:p>
        </p:txBody>
      </p:sp>
      <p:sp>
        <p:nvSpPr>
          <p:cNvPr id="3" name="object 3"/>
          <p:cNvSpPr txBox="1"/>
          <p:nvPr/>
        </p:nvSpPr>
        <p:spPr>
          <a:xfrm>
            <a:off x="549994" y="4281159"/>
            <a:ext cx="2366992" cy="1140493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349446" marR="342514" algn="ctr">
              <a:lnSpc>
                <a:spcPct val="109400"/>
              </a:lnSpc>
              <a:spcBef>
                <a:spcPts val="86"/>
              </a:spcBef>
            </a:pPr>
            <a:r>
              <a:rPr sz="2229" spc="168" dirty="0">
                <a:solidFill>
                  <a:srgbClr val="FFFFFF"/>
                </a:solidFill>
                <a:latin typeface="Calibri"/>
                <a:cs typeface="Calibri"/>
              </a:rPr>
              <a:t>Working </a:t>
            </a:r>
            <a:r>
              <a:rPr sz="2229" spc="155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endParaRPr sz="2229">
              <a:latin typeface="Calibri"/>
              <a:cs typeface="Calibri"/>
            </a:endParaRPr>
          </a:p>
          <a:p>
            <a:pPr algn="ctr">
              <a:spcBef>
                <a:spcPts val="250"/>
              </a:spcBef>
            </a:pPr>
            <a:r>
              <a:rPr sz="2229" spc="114" dirty="0">
                <a:solidFill>
                  <a:srgbClr val="FFFFFF"/>
                </a:solidFill>
                <a:latin typeface="Calibri"/>
                <a:cs typeface="Calibri"/>
              </a:rPr>
              <a:t>(e.g.</a:t>
            </a:r>
            <a:r>
              <a:rPr sz="2229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spc="136" dirty="0">
                <a:solidFill>
                  <a:srgbClr val="FFFFFF"/>
                </a:solidFill>
                <a:latin typeface="Calibri"/>
                <a:cs typeface="Calibri"/>
              </a:rPr>
              <a:t>EfficientNet)</a:t>
            </a:r>
            <a:endParaRPr sz="2229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49071" y="4691133"/>
            <a:ext cx="3515254" cy="91838"/>
            <a:chOff x="7858859" y="5157350"/>
            <a:chExt cx="3864610" cy="100965"/>
          </a:xfrm>
        </p:grpSpPr>
        <p:sp>
          <p:nvSpPr>
            <p:cNvPr id="5" name="object 5"/>
            <p:cNvSpPr/>
            <p:nvPr/>
          </p:nvSpPr>
          <p:spPr>
            <a:xfrm>
              <a:off x="7858859" y="5207610"/>
              <a:ext cx="3775075" cy="0"/>
            </a:xfrm>
            <a:custGeom>
              <a:avLst/>
              <a:gdLst/>
              <a:ahLst/>
              <a:cxnLst/>
              <a:rect l="l" t="t" r="r" b="b"/>
              <a:pathLst>
                <a:path w="3775075">
                  <a:moveTo>
                    <a:pt x="0" y="0"/>
                  </a:moveTo>
                  <a:lnTo>
                    <a:pt x="3764052" y="0"/>
                  </a:lnTo>
                  <a:lnTo>
                    <a:pt x="3774523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 sz="1637"/>
            </a:p>
          </p:txBody>
        </p:sp>
        <p:sp>
          <p:nvSpPr>
            <p:cNvPr id="6" name="object 6"/>
            <p:cNvSpPr/>
            <p:nvPr/>
          </p:nvSpPr>
          <p:spPr>
            <a:xfrm>
              <a:off x="11622891" y="515735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 sz="1637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320102" y="8291169"/>
            <a:ext cx="5411505" cy="91838"/>
            <a:chOff x="6947505" y="9115167"/>
            <a:chExt cx="5949315" cy="100965"/>
          </a:xfrm>
        </p:grpSpPr>
        <p:sp>
          <p:nvSpPr>
            <p:cNvPr id="8" name="object 8"/>
            <p:cNvSpPr/>
            <p:nvPr/>
          </p:nvSpPr>
          <p:spPr>
            <a:xfrm>
              <a:off x="6947505" y="9165427"/>
              <a:ext cx="5859780" cy="0"/>
            </a:xfrm>
            <a:custGeom>
              <a:avLst/>
              <a:gdLst/>
              <a:ahLst/>
              <a:cxnLst/>
              <a:rect l="l" t="t" r="r" b="b"/>
              <a:pathLst>
                <a:path w="5859780">
                  <a:moveTo>
                    <a:pt x="0" y="0"/>
                  </a:moveTo>
                  <a:lnTo>
                    <a:pt x="5848806" y="0"/>
                  </a:lnTo>
                  <a:lnTo>
                    <a:pt x="5859277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 sz="1637"/>
            </a:p>
          </p:txBody>
        </p:sp>
        <p:sp>
          <p:nvSpPr>
            <p:cNvPr id="9" name="object 9"/>
            <p:cNvSpPr/>
            <p:nvPr/>
          </p:nvSpPr>
          <p:spPr>
            <a:xfrm>
              <a:off x="12796363" y="911516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415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 sz="1637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146377" y="1769135"/>
            <a:ext cx="3758999" cy="91838"/>
            <a:chOff x="7855897" y="1944956"/>
            <a:chExt cx="4132579" cy="100965"/>
          </a:xfrm>
        </p:grpSpPr>
        <p:sp>
          <p:nvSpPr>
            <p:cNvPr id="11" name="object 11"/>
            <p:cNvSpPr/>
            <p:nvPr/>
          </p:nvSpPr>
          <p:spPr>
            <a:xfrm>
              <a:off x="7855897" y="1995216"/>
              <a:ext cx="4043045" cy="0"/>
            </a:xfrm>
            <a:custGeom>
              <a:avLst/>
              <a:gdLst/>
              <a:ahLst/>
              <a:cxnLst/>
              <a:rect l="l" t="t" r="r" b="b"/>
              <a:pathLst>
                <a:path w="4043045">
                  <a:moveTo>
                    <a:pt x="0" y="0"/>
                  </a:moveTo>
                  <a:lnTo>
                    <a:pt x="4032023" y="0"/>
                  </a:lnTo>
                  <a:lnTo>
                    <a:pt x="4042494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 sz="1637"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87910" y="194495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 sz="1637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77057" y="4338306"/>
            <a:ext cx="2659256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>
              <a:spcBef>
                <a:spcPts val="109"/>
              </a:spcBef>
            </a:pPr>
            <a:r>
              <a:rPr sz="2229" spc="191" dirty="0">
                <a:solidFill>
                  <a:srgbClr val="FF644E"/>
                </a:solidFill>
                <a:latin typeface="Calibri"/>
                <a:cs typeface="Calibri"/>
              </a:rPr>
              <a:t>Stays</a:t>
            </a:r>
            <a:r>
              <a:rPr sz="2229" spc="-18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229" spc="208" dirty="0">
                <a:solidFill>
                  <a:srgbClr val="FF644E"/>
                </a:solidFill>
                <a:latin typeface="Calibri"/>
                <a:cs typeface="Calibri"/>
              </a:rPr>
              <a:t>same</a:t>
            </a:r>
            <a:r>
              <a:rPr sz="2229" spc="-18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229" spc="141" dirty="0">
                <a:solidFill>
                  <a:srgbClr val="FF644E"/>
                </a:solidFill>
                <a:latin typeface="Calibri"/>
                <a:cs typeface="Calibri"/>
              </a:rPr>
              <a:t>(frozen)</a:t>
            </a:r>
            <a:endParaRPr sz="222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01955" y="1406602"/>
            <a:ext cx="1209488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>
              <a:spcBef>
                <a:spcPts val="109"/>
              </a:spcBef>
            </a:pPr>
            <a:r>
              <a:rPr sz="2229" spc="231" dirty="0">
                <a:solidFill>
                  <a:srgbClr val="61D836"/>
                </a:solidFill>
                <a:latin typeface="Calibri"/>
                <a:cs typeface="Calibri"/>
              </a:rPr>
              <a:t>Changes</a:t>
            </a:r>
            <a:endParaRPr sz="222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01955" y="7914111"/>
            <a:ext cx="1209488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>
              <a:spcBef>
                <a:spcPts val="109"/>
              </a:spcBef>
            </a:pPr>
            <a:r>
              <a:rPr sz="2229" spc="231" dirty="0">
                <a:solidFill>
                  <a:srgbClr val="61D836"/>
                </a:solidFill>
                <a:latin typeface="Calibri"/>
                <a:cs typeface="Calibri"/>
              </a:rPr>
              <a:t>Changes</a:t>
            </a:r>
            <a:endParaRPr sz="2229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375273" y="1979213"/>
            <a:ext cx="2720481" cy="6340281"/>
            <a:chOff x="14703838" y="2175912"/>
            <a:chExt cx="2990850" cy="6970395"/>
          </a:xfrm>
        </p:grpSpPr>
        <p:sp>
          <p:nvSpPr>
            <p:cNvPr id="17" name="object 17"/>
            <p:cNvSpPr/>
            <p:nvPr/>
          </p:nvSpPr>
          <p:spPr>
            <a:xfrm>
              <a:off x="14714316" y="2220447"/>
              <a:ext cx="2969895" cy="6915150"/>
            </a:xfrm>
            <a:custGeom>
              <a:avLst/>
              <a:gdLst/>
              <a:ahLst/>
              <a:cxnLst/>
              <a:rect l="l" t="t" r="r" b="b"/>
              <a:pathLst>
                <a:path w="2969894" h="6915150">
                  <a:moveTo>
                    <a:pt x="0" y="6915064"/>
                  </a:moveTo>
                  <a:lnTo>
                    <a:pt x="56306" y="6875440"/>
                  </a:lnTo>
                  <a:lnTo>
                    <a:pt x="112074" y="6835867"/>
                  </a:lnTo>
                  <a:lnTo>
                    <a:pt x="167303" y="6796344"/>
                  </a:lnTo>
                  <a:lnTo>
                    <a:pt x="221993" y="6756873"/>
                  </a:lnTo>
                  <a:lnTo>
                    <a:pt x="276144" y="6717453"/>
                  </a:lnTo>
                  <a:lnTo>
                    <a:pt x="329756" y="6678083"/>
                  </a:lnTo>
                  <a:lnTo>
                    <a:pt x="382829" y="6638765"/>
                  </a:lnTo>
                  <a:lnTo>
                    <a:pt x="435363" y="6599498"/>
                  </a:lnTo>
                  <a:lnTo>
                    <a:pt x="487358" y="6560282"/>
                  </a:lnTo>
                  <a:lnTo>
                    <a:pt x="538814" y="6521116"/>
                  </a:lnTo>
                  <a:lnTo>
                    <a:pt x="589731" y="6482002"/>
                  </a:lnTo>
                  <a:lnTo>
                    <a:pt x="640109" y="6442939"/>
                  </a:lnTo>
                  <a:lnTo>
                    <a:pt x="689948" y="6403926"/>
                  </a:lnTo>
                  <a:lnTo>
                    <a:pt x="739248" y="6364965"/>
                  </a:lnTo>
                  <a:lnTo>
                    <a:pt x="788009" y="6326055"/>
                  </a:lnTo>
                  <a:lnTo>
                    <a:pt x="836231" y="6287196"/>
                  </a:lnTo>
                  <a:lnTo>
                    <a:pt x="883914" y="6248387"/>
                  </a:lnTo>
                  <a:lnTo>
                    <a:pt x="931058" y="6209630"/>
                  </a:lnTo>
                  <a:lnTo>
                    <a:pt x="977663" y="6170924"/>
                  </a:lnTo>
                  <a:lnTo>
                    <a:pt x="1023729" y="6132269"/>
                  </a:lnTo>
                  <a:lnTo>
                    <a:pt x="1069256" y="6093664"/>
                  </a:lnTo>
                  <a:lnTo>
                    <a:pt x="1114244" y="6055111"/>
                  </a:lnTo>
                  <a:lnTo>
                    <a:pt x="1158693" y="6016609"/>
                  </a:lnTo>
                  <a:lnTo>
                    <a:pt x="1202603" y="5978158"/>
                  </a:lnTo>
                  <a:lnTo>
                    <a:pt x="1245974" y="5939757"/>
                  </a:lnTo>
                  <a:lnTo>
                    <a:pt x="1288806" y="5901408"/>
                  </a:lnTo>
                  <a:lnTo>
                    <a:pt x="1331099" y="5863110"/>
                  </a:lnTo>
                  <a:lnTo>
                    <a:pt x="1372853" y="5824863"/>
                  </a:lnTo>
                  <a:lnTo>
                    <a:pt x="1414068" y="5786667"/>
                  </a:lnTo>
                  <a:lnTo>
                    <a:pt x="1454744" y="5748521"/>
                  </a:lnTo>
                  <a:lnTo>
                    <a:pt x="1494881" y="5710427"/>
                  </a:lnTo>
                  <a:lnTo>
                    <a:pt x="1534479" y="5672384"/>
                  </a:lnTo>
                  <a:lnTo>
                    <a:pt x="1573538" y="5634392"/>
                  </a:lnTo>
                  <a:lnTo>
                    <a:pt x="1612058" y="5596451"/>
                  </a:lnTo>
                  <a:lnTo>
                    <a:pt x="1650039" y="5558560"/>
                  </a:lnTo>
                  <a:lnTo>
                    <a:pt x="1687481" y="5520721"/>
                  </a:lnTo>
                  <a:lnTo>
                    <a:pt x="1724384" y="5482933"/>
                  </a:lnTo>
                  <a:lnTo>
                    <a:pt x="1760749" y="5445196"/>
                  </a:lnTo>
                  <a:lnTo>
                    <a:pt x="1796574" y="5407510"/>
                  </a:lnTo>
                  <a:lnTo>
                    <a:pt x="1831860" y="5369875"/>
                  </a:lnTo>
                  <a:lnTo>
                    <a:pt x="1866607" y="5332290"/>
                  </a:lnTo>
                  <a:lnTo>
                    <a:pt x="1900815" y="5294757"/>
                  </a:lnTo>
                  <a:lnTo>
                    <a:pt x="1934484" y="5257275"/>
                  </a:lnTo>
                  <a:lnTo>
                    <a:pt x="1967614" y="5219844"/>
                  </a:lnTo>
                  <a:lnTo>
                    <a:pt x="2000205" y="5182464"/>
                  </a:lnTo>
                  <a:lnTo>
                    <a:pt x="2032258" y="5145135"/>
                  </a:lnTo>
                  <a:lnTo>
                    <a:pt x="2063771" y="5107857"/>
                  </a:lnTo>
                  <a:lnTo>
                    <a:pt x="2094745" y="5070630"/>
                  </a:lnTo>
                  <a:lnTo>
                    <a:pt x="2125180" y="5033453"/>
                  </a:lnTo>
                  <a:lnTo>
                    <a:pt x="2155076" y="4996328"/>
                  </a:lnTo>
                  <a:lnTo>
                    <a:pt x="2184433" y="4959254"/>
                  </a:lnTo>
                  <a:lnTo>
                    <a:pt x="2213252" y="4922231"/>
                  </a:lnTo>
                  <a:lnTo>
                    <a:pt x="2241531" y="4885259"/>
                  </a:lnTo>
                  <a:lnTo>
                    <a:pt x="2269271" y="4848338"/>
                  </a:lnTo>
                  <a:lnTo>
                    <a:pt x="2296472" y="4811468"/>
                  </a:lnTo>
                  <a:lnTo>
                    <a:pt x="2323134" y="4774649"/>
                  </a:lnTo>
                  <a:lnTo>
                    <a:pt x="2349258" y="4737881"/>
                  </a:lnTo>
                  <a:lnTo>
                    <a:pt x="2374842" y="4701164"/>
                  </a:lnTo>
                  <a:lnTo>
                    <a:pt x="2399887" y="4664498"/>
                  </a:lnTo>
                  <a:lnTo>
                    <a:pt x="2424393" y="4627883"/>
                  </a:lnTo>
                  <a:lnTo>
                    <a:pt x="2448361" y="4591319"/>
                  </a:lnTo>
                  <a:lnTo>
                    <a:pt x="2471789" y="4554805"/>
                  </a:lnTo>
                  <a:lnTo>
                    <a:pt x="2494678" y="4518343"/>
                  </a:lnTo>
                  <a:lnTo>
                    <a:pt x="2517028" y="4481932"/>
                  </a:lnTo>
                  <a:lnTo>
                    <a:pt x="2538840" y="4445572"/>
                  </a:lnTo>
                  <a:lnTo>
                    <a:pt x="2560112" y="4409263"/>
                  </a:lnTo>
                  <a:lnTo>
                    <a:pt x="2580845" y="4373005"/>
                  </a:lnTo>
                  <a:lnTo>
                    <a:pt x="2601039" y="4336798"/>
                  </a:lnTo>
                  <a:lnTo>
                    <a:pt x="2620695" y="4300642"/>
                  </a:lnTo>
                  <a:lnTo>
                    <a:pt x="2639811" y="4264537"/>
                  </a:lnTo>
                  <a:lnTo>
                    <a:pt x="2658388" y="4228483"/>
                  </a:lnTo>
                  <a:lnTo>
                    <a:pt x="2676426" y="4192480"/>
                  </a:lnTo>
                  <a:lnTo>
                    <a:pt x="2693926" y="4156528"/>
                  </a:lnTo>
                  <a:lnTo>
                    <a:pt x="2710886" y="4120627"/>
                  </a:lnTo>
                  <a:lnTo>
                    <a:pt x="2727307" y="4084777"/>
                  </a:lnTo>
                  <a:lnTo>
                    <a:pt x="2743190" y="4048978"/>
                  </a:lnTo>
                  <a:lnTo>
                    <a:pt x="2758533" y="4013230"/>
                  </a:lnTo>
                  <a:lnTo>
                    <a:pt x="2773337" y="3977533"/>
                  </a:lnTo>
                  <a:lnTo>
                    <a:pt x="2787603" y="3941887"/>
                  </a:lnTo>
                  <a:lnTo>
                    <a:pt x="2801329" y="3906292"/>
                  </a:lnTo>
                  <a:lnTo>
                    <a:pt x="2827165" y="3835256"/>
                  </a:lnTo>
                  <a:lnTo>
                    <a:pt x="2850844" y="3764423"/>
                  </a:lnTo>
                  <a:lnTo>
                    <a:pt x="2872368" y="3693794"/>
                  </a:lnTo>
                  <a:lnTo>
                    <a:pt x="2891736" y="3623369"/>
                  </a:lnTo>
                  <a:lnTo>
                    <a:pt x="2908947" y="3553148"/>
                  </a:lnTo>
                  <a:lnTo>
                    <a:pt x="2924003" y="3483131"/>
                  </a:lnTo>
                  <a:lnTo>
                    <a:pt x="2936903" y="3413318"/>
                  </a:lnTo>
                  <a:lnTo>
                    <a:pt x="2947647" y="3343710"/>
                  </a:lnTo>
                  <a:lnTo>
                    <a:pt x="2956235" y="3274305"/>
                  </a:lnTo>
                  <a:lnTo>
                    <a:pt x="2962666" y="3205104"/>
                  </a:lnTo>
                  <a:lnTo>
                    <a:pt x="2966942" y="3136107"/>
                  </a:lnTo>
                  <a:lnTo>
                    <a:pt x="2969062" y="3067315"/>
                  </a:lnTo>
                  <a:lnTo>
                    <a:pt x="2969314" y="3032995"/>
                  </a:lnTo>
                  <a:lnTo>
                    <a:pt x="2969026" y="2998726"/>
                  </a:lnTo>
                  <a:lnTo>
                    <a:pt x="2966834" y="2930341"/>
                  </a:lnTo>
                  <a:lnTo>
                    <a:pt x="2962486" y="2862161"/>
                  </a:lnTo>
                  <a:lnTo>
                    <a:pt x="2955982" y="2794184"/>
                  </a:lnTo>
                  <a:lnTo>
                    <a:pt x="2947322" y="2726411"/>
                  </a:lnTo>
                  <a:lnTo>
                    <a:pt x="2936506" y="2658843"/>
                  </a:lnTo>
                  <a:lnTo>
                    <a:pt x="2923534" y="2591478"/>
                  </a:lnTo>
                  <a:lnTo>
                    <a:pt x="2908406" y="2524318"/>
                  </a:lnTo>
                  <a:lnTo>
                    <a:pt x="2891122" y="2457361"/>
                  </a:lnTo>
                  <a:lnTo>
                    <a:pt x="2871682" y="2390609"/>
                  </a:lnTo>
                  <a:lnTo>
                    <a:pt x="2850086" y="2324060"/>
                  </a:lnTo>
                  <a:lnTo>
                    <a:pt x="2826334" y="2257716"/>
                  </a:lnTo>
                  <a:lnTo>
                    <a:pt x="2800426" y="2191575"/>
                  </a:lnTo>
                  <a:lnTo>
                    <a:pt x="2772363" y="2125639"/>
                  </a:lnTo>
                  <a:lnTo>
                    <a:pt x="2742143" y="2059906"/>
                  </a:lnTo>
                  <a:lnTo>
                    <a:pt x="2709767" y="1994378"/>
                  </a:lnTo>
                  <a:lnTo>
                    <a:pt x="2675235" y="1929054"/>
                  </a:lnTo>
                  <a:lnTo>
                    <a:pt x="2638547" y="1863933"/>
                  </a:lnTo>
                  <a:lnTo>
                    <a:pt x="2599704" y="1799017"/>
                  </a:lnTo>
                  <a:lnTo>
                    <a:pt x="2579473" y="1766635"/>
                  </a:lnTo>
                  <a:lnTo>
                    <a:pt x="2558704" y="1734305"/>
                  </a:lnTo>
                  <a:lnTo>
                    <a:pt x="2537395" y="1702025"/>
                  </a:lnTo>
                  <a:lnTo>
                    <a:pt x="2515548" y="1669796"/>
                  </a:lnTo>
                  <a:lnTo>
                    <a:pt x="2493162" y="1637619"/>
                  </a:lnTo>
                  <a:lnTo>
                    <a:pt x="2470236" y="1605492"/>
                  </a:lnTo>
                  <a:lnTo>
                    <a:pt x="2446772" y="1573416"/>
                  </a:lnTo>
                  <a:lnTo>
                    <a:pt x="2422769" y="1541392"/>
                  </a:lnTo>
                  <a:lnTo>
                    <a:pt x="2398226" y="1509418"/>
                  </a:lnTo>
                  <a:lnTo>
                    <a:pt x="2373145" y="1477496"/>
                  </a:lnTo>
                  <a:lnTo>
                    <a:pt x="2347525" y="1445624"/>
                  </a:lnTo>
                  <a:lnTo>
                    <a:pt x="2321365" y="1413803"/>
                  </a:lnTo>
                  <a:lnTo>
                    <a:pt x="2294667" y="1382034"/>
                  </a:lnTo>
                  <a:lnTo>
                    <a:pt x="2267430" y="1350315"/>
                  </a:lnTo>
                  <a:lnTo>
                    <a:pt x="2239653" y="1318648"/>
                  </a:lnTo>
                  <a:lnTo>
                    <a:pt x="2211338" y="1287031"/>
                  </a:lnTo>
                  <a:lnTo>
                    <a:pt x="2182484" y="1255465"/>
                  </a:lnTo>
                  <a:lnTo>
                    <a:pt x="2153090" y="1223951"/>
                  </a:lnTo>
                  <a:lnTo>
                    <a:pt x="2123158" y="1192487"/>
                  </a:lnTo>
                  <a:lnTo>
                    <a:pt x="2092687" y="1161075"/>
                  </a:lnTo>
                  <a:lnTo>
                    <a:pt x="2061676" y="1129713"/>
                  </a:lnTo>
                  <a:lnTo>
                    <a:pt x="2030127" y="1098402"/>
                  </a:lnTo>
                  <a:lnTo>
                    <a:pt x="1998039" y="1067143"/>
                  </a:lnTo>
                  <a:lnTo>
                    <a:pt x="1965412" y="1035934"/>
                  </a:lnTo>
                  <a:lnTo>
                    <a:pt x="1932245" y="1004777"/>
                  </a:lnTo>
                  <a:lnTo>
                    <a:pt x="1898540" y="973670"/>
                  </a:lnTo>
                  <a:lnTo>
                    <a:pt x="1864296" y="942615"/>
                  </a:lnTo>
                  <a:lnTo>
                    <a:pt x="1829512" y="911610"/>
                  </a:lnTo>
                  <a:lnTo>
                    <a:pt x="1794190" y="880657"/>
                  </a:lnTo>
                  <a:lnTo>
                    <a:pt x="1758329" y="849754"/>
                  </a:lnTo>
                  <a:lnTo>
                    <a:pt x="1721929" y="818903"/>
                  </a:lnTo>
                  <a:lnTo>
                    <a:pt x="1684989" y="788102"/>
                  </a:lnTo>
                  <a:lnTo>
                    <a:pt x="1647511" y="757353"/>
                  </a:lnTo>
                  <a:lnTo>
                    <a:pt x="1609494" y="726654"/>
                  </a:lnTo>
                  <a:lnTo>
                    <a:pt x="1570938" y="696007"/>
                  </a:lnTo>
                  <a:lnTo>
                    <a:pt x="1531842" y="665410"/>
                  </a:lnTo>
                  <a:lnTo>
                    <a:pt x="1492208" y="634865"/>
                  </a:lnTo>
                  <a:lnTo>
                    <a:pt x="1452035" y="604370"/>
                  </a:lnTo>
                  <a:lnTo>
                    <a:pt x="1411323" y="573927"/>
                  </a:lnTo>
                  <a:lnTo>
                    <a:pt x="1370071" y="543534"/>
                  </a:lnTo>
                  <a:lnTo>
                    <a:pt x="1328281" y="513193"/>
                  </a:lnTo>
                  <a:lnTo>
                    <a:pt x="1285952" y="482902"/>
                  </a:lnTo>
                  <a:lnTo>
                    <a:pt x="1243084" y="452663"/>
                  </a:lnTo>
                  <a:lnTo>
                    <a:pt x="1199677" y="422474"/>
                  </a:lnTo>
                  <a:lnTo>
                    <a:pt x="1155730" y="392337"/>
                  </a:lnTo>
                  <a:lnTo>
                    <a:pt x="1111245" y="362250"/>
                  </a:lnTo>
                  <a:lnTo>
                    <a:pt x="1066221" y="332215"/>
                  </a:lnTo>
                  <a:lnTo>
                    <a:pt x="1020658" y="302231"/>
                  </a:lnTo>
                  <a:lnTo>
                    <a:pt x="974556" y="272297"/>
                  </a:lnTo>
                  <a:lnTo>
                    <a:pt x="927914" y="242415"/>
                  </a:lnTo>
                  <a:lnTo>
                    <a:pt x="880734" y="212583"/>
                  </a:lnTo>
                  <a:lnTo>
                    <a:pt x="833015" y="182803"/>
                  </a:lnTo>
                  <a:lnTo>
                    <a:pt x="784757" y="153073"/>
                  </a:lnTo>
                  <a:lnTo>
                    <a:pt x="735960" y="123395"/>
                  </a:lnTo>
                  <a:lnTo>
                    <a:pt x="686624" y="93768"/>
                  </a:lnTo>
                  <a:lnTo>
                    <a:pt x="636748" y="64191"/>
                  </a:lnTo>
                  <a:lnTo>
                    <a:pt x="586334" y="34666"/>
                  </a:lnTo>
                  <a:lnTo>
                    <a:pt x="535381" y="5191"/>
                  </a:lnTo>
                  <a:lnTo>
                    <a:pt x="52625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37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162260" y="2175912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4" h="93980">
                  <a:moveTo>
                    <a:pt x="0" y="0"/>
                  </a:moveTo>
                  <a:lnTo>
                    <a:pt x="62511" y="93400"/>
                  </a:lnTo>
                  <a:lnTo>
                    <a:pt x="112247" y="6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37"/>
            </a:p>
          </p:txBody>
        </p:sp>
      </p:grpSp>
      <p:sp>
        <p:nvSpPr>
          <p:cNvPr id="19" name="object 19"/>
          <p:cNvSpPr txBox="1"/>
          <p:nvPr/>
        </p:nvSpPr>
        <p:spPr>
          <a:xfrm rot="21480000">
            <a:off x="13687487" y="1225404"/>
            <a:ext cx="3566587" cy="26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0"/>
              </a:lnSpc>
            </a:pPr>
            <a:r>
              <a:rPr sz="2229" b="1" spc="-123" dirty="0">
                <a:solidFill>
                  <a:srgbClr val="FFFFFF"/>
                </a:solidFill>
                <a:latin typeface="Gill Sans MT"/>
                <a:cs typeface="Gill Sans MT"/>
              </a:rPr>
              <a:t>Output</a:t>
            </a:r>
            <a:r>
              <a:rPr sz="2229" b="1" spc="-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43" b="1" baseline="1133" dirty="0">
                <a:solidFill>
                  <a:srgbClr val="FFFFFF"/>
                </a:solidFill>
                <a:latin typeface="Gill Sans MT"/>
                <a:cs typeface="Gill Sans MT"/>
              </a:rPr>
              <a:t>layer(s)</a:t>
            </a:r>
            <a:r>
              <a:rPr sz="3343" b="1" spc="6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43" b="1" spc="-102" baseline="1133" dirty="0">
                <a:solidFill>
                  <a:srgbClr val="FFFFFF"/>
                </a:solidFill>
                <a:latin typeface="Gill Sans MT"/>
                <a:cs typeface="Gill Sans MT"/>
              </a:rPr>
              <a:t>gets</a:t>
            </a:r>
            <a:r>
              <a:rPr sz="3343" b="1" spc="6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43" b="1" spc="-47" baseline="1133" dirty="0">
                <a:solidFill>
                  <a:srgbClr val="FFFFFF"/>
                </a:solidFill>
                <a:latin typeface="Gill Sans MT"/>
                <a:cs typeface="Gill Sans MT"/>
              </a:rPr>
              <a:t>trained</a:t>
            </a:r>
            <a:endParaRPr sz="3343" baseline="1133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 rot="21480000">
            <a:off x="14714552" y="1554062"/>
            <a:ext cx="1537237" cy="250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7"/>
              </a:lnSpc>
            </a:pPr>
            <a:r>
              <a:rPr sz="2229" b="1" spc="-59" dirty="0">
                <a:solidFill>
                  <a:srgbClr val="FFFFFF"/>
                </a:solidFill>
                <a:latin typeface="Gill Sans MT"/>
                <a:cs typeface="Gill Sans MT"/>
              </a:rPr>
              <a:t>on</a:t>
            </a:r>
            <a:r>
              <a:rPr sz="2229" b="1" spc="-82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spc="-132" dirty="0">
                <a:solidFill>
                  <a:srgbClr val="FFFFFF"/>
                </a:solidFill>
                <a:latin typeface="Gill Sans MT"/>
                <a:cs typeface="Gill Sans MT"/>
              </a:rPr>
              <a:t>new</a:t>
            </a:r>
            <a:r>
              <a:rPr sz="2229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43" b="1" spc="-75" baseline="1133" dirty="0">
                <a:solidFill>
                  <a:srgbClr val="FFFFFF"/>
                </a:solidFill>
                <a:latin typeface="Gill Sans MT"/>
                <a:cs typeface="Gill Sans MT"/>
              </a:rPr>
              <a:t>data</a:t>
            </a:r>
            <a:endParaRPr sz="3343" baseline="1133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85882" y="4755157"/>
            <a:ext cx="3841597" cy="703594"/>
          </a:xfrm>
          <a:prstGeom prst="rect">
            <a:avLst/>
          </a:prstGeom>
        </p:spPr>
        <p:txBody>
          <a:bodyPr vert="horz" wrap="square" lIns="0" tIns="36389" rIns="0" bIns="0" rtlCol="0">
            <a:spAutoFit/>
          </a:bodyPr>
          <a:lstStyle/>
          <a:p>
            <a:pPr marL="11552" marR="4621" indent="503664">
              <a:lnSpc>
                <a:spcPts val="2565"/>
              </a:lnSpc>
              <a:spcBef>
                <a:spcPts val="287"/>
              </a:spcBef>
            </a:pPr>
            <a:r>
              <a:rPr sz="2229" b="1" dirty="0">
                <a:solidFill>
                  <a:srgbClr val="FFFFFF"/>
                </a:solidFill>
                <a:latin typeface="Gill Sans MT"/>
                <a:cs typeface="Gill Sans MT"/>
              </a:rPr>
              <a:t>(original</a:t>
            </a:r>
            <a:r>
              <a:rPr sz="2229" b="1" spc="10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spc="-164" dirty="0">
                <a:solidFill>
                  <a:srgbClr val="FFFFFF"/>
                </a:solidFill>
                <a:latin typeface="Gill Sans MT"/>
                <a:cs typeface="Gill Sans MT"/>
              </a:rPr>
              <a:t>model</a:t>
            </a:r>
            <a:r>
              <a:rPr sz="2229" b="1" spc="96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spc="-9" dirty="0">
                <a:solidFill>
                  <a:srgbClr val="FFFFFF"/>
                </a:solidFill>
                <a:latin typeface="Gill Sans MT"/>
                <a:cs typeface="Gill Sans MT"/>
              </a:rPr>
              <a:t>layers </a:t>
            </a:r>
            <a:r>
              <a:rPr sz="2229" b="1" spc="-73" dirty="0">
                <a:solidFill>
                  <a:srgbClr val="FFFFFF"/>
                </a:solidFill>
                <a:latin typeface="Gill Sans MT"/>
                <a:cs typeface="Gill Sans MT"/>
              </a:rPr>
              <a:t>don’t</a:t>
            </a:r>
            <a:r>
              <a:rPr sz="2229" b="1" spc="-32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spc="-127" dirty="0">
                <a:solidFill>
                  <a:srgbClr val="FFFFFF"/>
                </a:solidFill>
                <a:latin typeface="Gill Sans MT"/>
                <a:cs typeface="Gill Sans MT"/>
              </a:rPr>
              <a:t>update</a:t>
            </a:r>
            <a:r>
              <a:rPr sz="2229" b="1" spc="-32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spc="64" dirty="0">
                <a:solidFill>
                  <a:srgbClr val="FFFFFF"/>
                </a:solidFill>
                <a:latin typeface="Gill Sans MT"/>
                <a:cs typeface="Gill Sans MT"/>
              </a:rPr>
              <a:t>during</a:t>
            </a:r>
            <a:r>
              <a:rPr sz="2229" b="1" spc="-2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spc="59" dirty="0">
                <a:solidFill>
                  <a:srgbClr val="FFFFFF"/>
                </a:solidFill>
                <a:latin typeface="Gill Sans MT"/>
                <a:cs typeface="Gill Sans MT"/>
              </a:rPr>
              <a:t>training)</a:t>
            </a:r>
            <a:endParaRPr sz="2229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25446" y="6129088"/>
            <a:ext cx="2704308" cy="66605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949" rIns="0" bIns="0" rtlCol="0">
            <a:spAutoFit/>
          </a:bodyPr>
          <a:lstStyle/>
          <a:p>
            <a:pPr>
              <a:spcBef>
                <a:spcPts val="173"/>
              </a:spcBef>
            </a:pPr>
            <a:endParaRPr sz="2092">
              <a:latin typeface="Times New Roman"/>
              <a:cs typeface="Times New Roman"/>
            </a:endParaRPr>
          </a:p>
          <a:p>
            <a:pPr marL="657304">
              <a:spcBef>
                <a:spcPts val="5"/>
              </a:spcBef>
            </a:pPr>
            <a:r>
              <a:rPr sz="2092" spc="64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092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spc="-9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2092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04695" y="7538041"/>
            <a:ext cx="1945346" cy="1355620"/>
          </a:xfrm>
          <a:custGeom>
            <a:avLst/>
            <a:gdLst/>
            <a:ahLst/>
            <a:cxnLst/>
            <a:rect l="l" t="t" r="r" b="b"/>
            <a:pathLst>
              <a:path w="2138679" h="1490345">
                <a:moveTo>
                  <a:pt x="0" y="247856"/>
                </a:moveTo>
                <a:lnTo>
                  <a:pt x="0" y="1310064"/>
                </a:lnTo>
                <a:lnTo>
                  <a:pt x="2684" y="1322278"/>
                </a:lnTo>
                <a:lnTo>
                  <a:pt x="41508" y="1357977"/>
                </a:lnTo>
                <a:lnTo>
                  <a:pt x="91223" y="1380607"/>
                </a:lnTo>
                <a:lnTo>
                  <a:pt x="158315" y="1401945"/>
                </a:lnTo>
                <a:lnTo>
                  <a:pt x="197924" y="1412034"/>
                </a:lnTo>
                <a:lnTo>
                  <a:pt x="241336" y="1421685"/>
                </a:lnTo>
                <a:lnTo>
                  <a:pt x="288368" y="1430860"/>
                </a:lnTo>
                <a:lnTo>
                  <a:pt x="338839" y="1439521"/>
                </a:lnTo>
                <a:lnTo>
                  <a:pt x="392570" y="1447629"/>
                </a:lnTo>
                <a:lnTo>
                  <a:pt x="449378" y="1455146"/>
                </a:lnTo>
                <a:lnTo>
                  <a:pt x="509083" y="1462035"/>
                </a:lnTo>
                <a:lnTo>
                  <a:pt x="571503" y="1468256"/>
                </a:lnTo>
                <a:lnTo>
                  <a:pt x="636459" y="1473772"/>
                </a:lnTo>
                <a:lnTo>
                  <a:pt x="703769" y="1478545"/>
                </a:lnTo>
                <a:lnTo>
                  <a:pt x="773252" y="1482535"/>
                </a:lnTo>
                <a:lnTo>
                  <a:pt x="844727" y="1485705"/>
                </a:lnTo>
                <a:lnTo>
                  <a:pt x="918014" y="1488017"/>
                </a:lnTo>
                <a:lnTo>
                  <a:pt x="992931" y="1489432"/>
                </a:lnTo>
                <a:lnTo>
                  <a:pt x="1069297" y="1489912"/>
                </a:lnTo>
                <a:lnTo>
                  <a:pt x="1145663" y="1489432"/>
                </a:lnTo>
                <a:lnTo>
                  <a:pt x="1220580" y="1488017"/>
                </a:lnTo>
                <a:lnTo>
                  <a:pt x="1293867" y="1485705"/>
                </a:lnTo>
                <a:lnTo>
                  <a:pt x="1365342" y="1482535"/>
                </a:lnTo>
                <a:lnTo>
                  <a:pt x="1434826" y="1478545"/>
                </a:lnTo>
                <a:lnTo>
                  <a:pt x="1502136" y="1473772"/>
                </a:lnTo>
                <a:lnTo>
                  <a:pt x="1567092" y="1468256"/>
                </a:lnTo>
                <a:lnTo>
                  <a:pt x="1629514" y="1462035"/>
                </a:lnTo>
                <a:lnTo>
                  <a:pt x="1689219" y="1455146"/>
                </a:lnTo>
                <a:lnTo>
                  <a:pt x="1746028" y="1447629"/>
                </a:lnTo>
                <a:lnTo>
                  <a:pt x="1799759" y="1439521"/>
                </a:lnTo>
                <a:lnTo>
                  <a:pt x="1850231" y="1430860"/>
                </a:lnTo>
                <a:lnTo>
                  <a:pt x="1897264" y="1421685"/>
                </a:lnTo>
                <a:lnTo>
                  <a:pt x="1940676" y="1412034"/>
                </a:lnTo>
                <a:lnTo>
                  <a:pt x="1980287" y="1401945"/>
                </a:lnTo>
                <a:lnTo>
                  <a:pt x="2047379" y="1380607"/>
                </a:lnTo>
                <a:lnTo>
                  <a:pt x="2097095" y="1357977"/>
                </a:lnTo>
                <a:lnTo>
                  <a:pt x="2127986" y="1334361"/>
                </a:lnTo>
                <a:lnTo>
                  <a:pt x="2138605" y="1310064"/>
                </a:lnTo>
                <a:lnTo>
                  <a:pt x="2138605" y="369507"/>
                </a:lnTo>
                <a:lnTo>
                  <a:pt x="1069297" y="369507"/>
                </a:lnTo>
                <a:lnTo>
                  <a:pt x="929832" y="368152"/>
                </a:lnTo>
                <a:lnTo>
                  <a:pt x="795425" y="364195"/>
                </a:lnTo>
                <a:lnTo>
                  <a:pt x="730434" y="361290"/>
                </a:lnTo>
                <a:lnTo>
                  <a:pt x="667086" y="357793"/>
                </a:lnTo>
                <a:lnTo>
                  <a:pt x="605508" y="353725"/>
                </a:lnTo>
                <a:lnTo>
                  <a:pt x="545826" y="349105"/>
                </a:lnTo>
                <a:lnTo>
                  <a:pt x="488167" y="343954"/>
                </a:lnTo>
                <a:lnTo>
                  <a:pt x="432656" y="338290"/>
                </a:lnTo>
                <a:lnTo>
                  <a:pt x="379421" y="332134"/>
                </a:lnTo>
                <a:lnTo>
                  <a:pt x="328587" y="325505"/>
                </a:lnTo>
                <a:lnTo>
                  <a:pt x="280281" y="318424"/>
                </a:lnTo>
                <a:lnTo>
                  <a:pt x="234629" y="310910"/>
                </a:lnTo>
                <a:lnTo>
                  <a:pt x="191758" y="302983"/>
                </a:lnTo>
                <a:lnTo>
                  <a:pt x="151794" y="294663"/>
                </a:lnTo>
                <a:lnTo>
                  <a:pt x="81092" y="276921"/>
                </a:lnTo>
                <a:lnTo>
                  <a:pt x="23534" y="257845"/>
                </a:lnTo>
                <a:lnTo>
                  <a:pt x="0" y="247856"/>
                </a:lnTo>
                <a:close/>
              </a:path>
              <a:path w="2138679" h="1490345">
                <a:moveTo>
                  <a:pt x="2138605" y="247856"/>
                </a:moveTo>
                <a:lnTo>
                  <a:pt x="2087995" y="267540"/>
                </a:lnTo>
                <a:lnTo>
                  <a:pt x="2023736" y="285969"/>
                </a:lnTo>
                <a:lnTo>
                  <a:pt x="1946839" y="302983"/>
                </a:lnTo>
                <a:lnTo>
                  <a:pt x="1903968" y="310910"/>
                </a:lnTo>
                <a:lnTo>
                  <a:pt x="1858315" y="318424"/>
                </a:lnTo>
                <a:lnTo>
                  <a:pt x="1810009" y="325505"/>
                </a:lnTo>
                <a:lnTo>
                  <a:pt x="1759174" y="332134"/>
                </a:lnTo>
                <a:lnTo>
                  <a:pt x="1705938" y="338290"/>
                </a:lnTo>
                <a:lnTo>
                  <a:pt x="1650427" y="343954"/>
                </a:lnTo>
                <a:lnTo>
                  <a:pt x="1592768" y="349105"/>
                </a:lnTo>
                <a:lnTo>
                  <a:pt x="1533086" y="353725"/>
                </a:lnTo>
                <a:lnTo>
                  <a:pt x="1471507" y="357793"/>
                </a:lnTo>
                <a:lnTo>
                  <a:pt x="1408160" y="361290"/>
                </a:lnTo>
                <a:lnTo>
                  <a:pt x="1343168" y="364195"/>
                </a:lnTo>
                <a:lnTo>
                  <a:pt x="1208761" y="368152"/>
                </a:lnTo>
                <a:lnTo>
                  <a:pt x="1069297" y="369507"/>
                </a:lnTo>
                <a:lnTo>
                  <a:pt x="2138605" y="369507"/>
                </a:lnTo>
                <a:lnTo>
                  <a:pt x="2138605" y="247856"/>
                </a:lnTo>
                <a:close/>
              </a:path>
              <a:path w="2138679" h="1490345">
                <a:moveTo>
                  <a:pt x="1069297" y="0"/>
                </a:moveTo>
                <a:lnTo>
                  <a:pt x="1014581" y="221"/>
                </a:lnTo>
                <a:lnTo>
                  <a:pt x="905615" y="1994"/>
                </a:lnTo>
                <a:lnTo>
                  <a:pt x="798035" y="5541"/>
                </a:lnTo>
                <a:lnTo>
                  <a:pt x="692764" y="10864"/>
                </a:lnTo>
                <a:lnTo>
                  <a:pt x="590722" y="17962"/>
                </a:lnTo>
                <a:lnTo>
                  <a:pt x="541200" y="22178"/>
                </a:lnTo>
                <a:lnTo>
                  <a:pt x="492831" y="26838"/>
                </a:lnTo>
                <a:lnTo>
                  <a:pt x="445730" y="31942"/>
                </a:lnTo>
                <a:lnTo>
                  <a:pt x="400011" y="37492"/>
                </a:lnTo>
                <a:lnTo>
                  <a:pt x="355791" y="43486"/>
                </a:lnTo>
                <a:lnTo>
                  <a:pt x="313184" y="49925"/>
                </a:lnTo>
                <a:lnTo>
                  <a:pt x="250714" y="60773"/>
                </a:lnTo>
                <a:lnTo>
                  <a:pt x="195186" y="72237"/>
                </a:lnTo>
                <a:lnTo>
                  <a:pt x="146598" y="84244"/>
                </a:lnTo>
                <a:lnTo>
                  <a:pt x="104952" y="96721"/>
                </a:lnTo>
                <a:lnTo>
                  <a:pt x="42482" y="122798"/>
                </a:lnTo>
                <a:lnTo>
                  <a:pt x="7777" y="149889"/>
                </a:lnTo>
                <a:lnTo>
                  <a:pt x="836" y="163633"/>
                </a:lnTo>
                <a:lnTo>
                  <a:pt x="836" y="177413"/>
                </a:lnTo>
                <a:lnTo>
                  <a:pt x="42482" y="218248"/>
                </a:lnTo>
                <a:lnTo>
                  <a:pt x="104952" y="244325"/>
                </a:lnTo>
                <a:lnTo>
                  <a:pt x="146598" y="256802"/>
                </a:lnTo>
                <a:lnTo>
                  <a:pt x="195186" y="268809"/>
                </a:lnTo>
                <a:lnTo>
                  <a:pt x="250714" y="280273"/>
                </a:lnTo>
                <a:lnTo>
                  <a:pt x="313184" y="291122"/>
                </a:lnTo>
                <a:lnTo>
                  <a:pt x="355791" y="297561"/>
                </a:lnTo>
                <a:lnTo>
                  <a:pt x="400012" y="303556"/>
                </a:lnTo>
                <a:lnTo>
                  <a:pt x="445732" y="309108"/>
                </a:lnTo>
                <a:lnTo>
                  <a:pt x="492835" y="314215"/>
                </a:lnTo>
                <a:lnTo>
                  <a:pt x="541206" y="318878"/>
                </a:lnTo>
                <a:lnTo>
                  <a:pt x="590730" y="323097"/>
                </a:lnTo>
                <a:lnTo>
                  <a:pt x="641291" y="326872"/>
                </a:lnTo>
                <a:lnTo>
                  <a:pt x="745065" y="333089"/>
                </a:lnTo>
                <a:lnTo>
                  <a:pt x="851605" y="337531"/>
                </a:lnTo>
                <a:lnTo>
                  <a:pt x="959990" y="340195"/>
                </a:lnTo>
                <a:lnTo>
                  <a:pt x="1069297" y="341083"/>
                </a:lnTo>
                <a:lnTo>
                  <a:pt x="1178604" y="340195"/>
                </a:lnTo>
                <a:lnTo>
                  <a:pt x="1286988" y="337531"/>
                </a:lnTo>
                <a:lnTo>
                  <a:pt x="1393529" y="333089"/>
                </a:lnTo>
                <a:lnTo>
                  <a:pt x="1497302" y="326872"/>
                </a:lnTo>
                <a:lnTo>
                  <a:pt x="1547864" y="323097"/>
                </a:lnTo>
                <a:lnTo>
                  <a:pt x="1597387" y="318878"/>
                </a:lnTo>
                <a:lnTo>
                  <a:pt x="1645758" y="314215"/>
                </a:lnTo>
                <a:lnTo>
                  <a:pt x="1692861" y="309108"/>
                </a:lnTo>
                <a:lnTo>
                  <a:pt x="1738581" y="303556"/>
                </a:lnTo>
                <a:lnTo>
                  <a:pt x="1782802" y="297561"/>
                </a:lnTo>
                <a:lnTo>
                  <a:pt x="1825410" y="291122"/>
                </a:lnTo>
                <a:lnTo>
                  <a:pt x="1887881" y="280273"/>
                </a:lnTo>
                <a:lnTo>
                  <a:pt x="1943411" y="268809"/>
                </a:lnTo>
                <a:lnTo>
                  <a:pt x="1992000" y="256802"/>
                </a:lnTo>
                <a:lnTo>
                  <a:pt x="2033647" y="244325"/>
                </a:lnTo>
                <a:lnTo>
                  <a:pt x="2096118" y="218248"/>
                </a:lnTo>
                <a:lnTo>
                  <a:pt x="2130824" y="191158"/>
                </a:lnTo>
                <a:lnTo>
                  <a:pt x="2137766" y="177413"/>
                </a:lnTo>
                <a:lnTo>
                  <a:pt x="2137766" y="163633"/>
                </a:lnTo>
                <a:lnTo>
                  <a:pt x="2096118" y="122798"/>
                </a:lnTo>
                <a:lnTo>
                  <a:pt x="2033647" y="96721"/>
                </a:lnTo>
                <a:lnTo>
                  <a:pt x="1992000" y="84244"/>
                </a:lnTo>
                <a:lnTo>
                  <a:pt x="1943411" y="72237"/>
                </a:lnTo>
                <a:lnTo>
                  <a:pt x="1887881" y="60773"/>
                </a:lnTo>
                <a:lnTo>
                  <a:pt x="1825410" y="49925"/>
                </a:lnTo>
                <a:lnTo>
                  <a:pt x="1782803" y="43486"/>
                </a:lnTo>
                <a:lnTo>
                  <a:pt x="1738582" y="37492"/>
                </a:lnTo>
                <a:lnTo>
                  <a:pt x="1692864" y="31942"/>
                </a:lnTo>
                <a:lnTo>
                  <a:pt x="1645763" y="26838"/>
                </a:lnTo>
                <a:lnTo>
                  <a:pt x="1597393" y="22178"/>
                </a:lnTo>
                <a:lnTo>
                  <a:pt x="1547871" y="17962"/>
                </a:lnTo>
                <a:lnTo>
                  <a:pt x="1445829" y="10864"/>
                </a:lnTo>
                <a:lnTo>
                  <a:pt x="1340558" y="5541"/>
                </a:lnTo>
                <a:lnTo>
                  <a:pt x="1232979" y="1994"/>
                </a:lnTo>
                <a:lnTo>
                  <a:pt x="1124012" y="221"/>
                </a:lnTo>
                <a:lnTo>
                  <a:pt x="1069297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endParaRPr sz="1637"/>
          </a:p>
        </p:txBody>
      </p:sp>
      <p:sp>
        <p:nvSpPr>
          <p:cNvPr id="24" name="object 24"/>
          <p:cNvSpPr txBox="1"/>
          <p:nvPr/>
        </p:nvSpPr>
        <p:spPr>
          <a:xfrm>
            <a:off x="3725446" y="5042666"/>
            <a:ext cx="2704308" cy="66605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949" rIns="0" bIns="0" rtlCol="0">
            <a:spAutoFit/>
          </a:bodyPr>
          <a:lstStyle/>
          <a:p>
            <a:pPr>
              <a:spcBef>
                <a:spcPts val="173"/>
              </a:spcBef>
            </a:pPr>
            <a:endParaRPr sz="2092">
              <a:latin typeface="Times New Roman"/>
              <a:cs typeface="Times New Roman"/>
            </a:endParaRPr>
          </a:p>
          <a:p>
            <a:pPr marL="899316">
              <a:spcBef>
                <a:spcPts val="5"/>
              </a:spcBef>
            </a:pPr>
            <a:r>
              <a:rPr sz="2092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spc="-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92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57116" y="3636989"/>
            <a:ext cx="2240498" cy="666058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1949" rIns="0" bIns="0" rtlCol="0">
            <a:spAutoFit/>
          </a:bodyPr>
          <a:lstStyle/>
          <a:p>
            <a:pPr>
              <a:spcBef>
                <a:spcPts val="173"/>
              </a:spcBef>
            </a:pPr>
            <a:endParaRPr sz="2092">
              <a:latin typeface="Times New Roman"/>
              <a:cs typeface="Times New Roman"/>
            </a:endParaRPr>
          </a:p>
          <a:p>
            <a:pPr marL="519259">
              <a:spcBef>
                <a:spcPts val="5"/>
              </a:spcBef>
            </a:pPr>
            <a:r>
              <a:rPr sz="2092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spc="-23" dirty="0">
                <a:solidFill>
                  <a:srgbClr val="FFFFFF"/>
                </a:solidFill>
                <a:latin typeface="Arial"/>
                <a:cs typeface="Arial"/>
              </a:rPr>
              <a:t>234</a:t>
            </a:r>
            <a:endParaRPr sz="2092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57116" y="2550559"/>
            <a:ext cx="2240498" cy="666058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1949" rIns="0" bIns="0" rtlCol="0">
            <a:spAutoFit/>
          </a:bodyPr>
          <a:lstStyle/>
          <a:p>
            <a:pPr>
              <a:spcBef>
                <a:spcPts val="173"/>
              </a:spcBef>
            </a:pPr>
            <a:endParaRPr sz="2092">
              <a:latin typeface="Times New Roman"/>
              <a:cs typeface="Times New Roman"/>
            </a:endParaRPr>
          </a:p>
          <a:p>
            <a:pPr marL="519259">
              <a:spcBef>
                <a:spcPts val="5"/>
              </a:spcBef>
            </a:pPr>
            <a:r>
              <a:rPr sz="2092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spc="-23" dirty="0">
                <a:solidFill>
                  <a:srgbClr val="FFFFFF"/>
                </a:solidFill>
                <a:latin typeface="Arial"/>
                <a:cs typeface="Arial"/>
              </a:rPr>
              <a:t>235</a:t>
            </a:r>
            <a:endParaRPr sz="2092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78549" y="1518906"/>
            <a:ext cx="3797699" cy="470090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146710" rIns="0" bIns="0" rtlCol="0">
            <a:spAutoFit/>
          </a:bodyPr>
          <a:lstStyle/>
          <a:p>
            <a:pPr marL="158261">
              <a:spcBef>
                <a:spcPts val="1155"/>
              </a:spcBef>
            </a:pPr>
            <a:r>
              <a:rPr sz="2092" spc="59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2092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dirty="0">
                <a:solidFill>
                  <a:srgbClr val="FFFFFF"/>
                </a:solidFill>
                <a:latin typeface="Arial"/>
                <a:cs typeface="Arial"/>
              </a:rPr>
              <a:t>(shape</a:t>
            </a:r>
            <a:r>
              <a:rPr sz="2092" spc="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92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spc="-9" dirty="0">
                <a:solidFill>
                  <a:srgbClr val="FFFFFF"/>
                </a:solidFill>
                <a:latin typeface="Arial"/>
                <a:cs typeface="Arial"/>
              </a:rPr>
              <a:t>1000)</a:t>
            </a:r>
            <a:endParaRPr sz="2092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62218" y="4686191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>
              <a:spcBef>
                <a:spcPts val="132"/>
              </a:spcBef>
            </a:pPr>
            <a:r>
              <a:rPr sz="2683" b="1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62218" y="7181566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>
              <a:spcBef>
                <a:spcPts val="132"/>
              </a:spcBef>
            </a:pPr>
            <a:r>
              <a:rPr sz="2683" b="1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62218" y="2190816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>
              <a:spcBef>
                <a:spcPts val="132"/>
              </a:spcBef>
            </a:pPr>
            <a:r>
              <a:rPr sz="2683" b="1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>
              <a:latin typeface="Century Gothic"/>
              <a:cs typeface="Century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79535" y="2317498"/>
            <a:ext cx="3596118" cy="4971376"/>
          </a:xfrm>
          <a:custGeom>
            <a:avLst/>
            <a:gdLst/>
            <a:ahLst/>
            <a:cxnLst/>
            <a:rect l="l" t="t" r="r" b="b"/>
            <a:pathLst>
              <a:path w="3953509" h="5465445">
                <a:moveTo>
                  <a:pt x="813181" y="0"/>
                </a:moveTo>
                <a:lnTo>
                  <a:pt x="3139747" y="0"/>
                </a:lnTo>
                <a:lnTo>
                  <a:pt x="3208520" y="39"/>
                </a:lnTo>
                <a:lnTo>
                  <a:pt x="3271853" y="318"/>
                </a:lnTo>
                <a:lnTo>
                  <a:pt x="3330032" y="1075"/>
                </a:lnTo>
                <a:lnTo>
                  <a:pt x="3383342" y="2550"/>
                </a:lnTo>
                <a:lnTo>
                  <a:pt x="3432070" y="4981"/>
                </a:lnTo>
                <a:lnTo>
                  <a:pt x="3476504" y="8607"/>
                </a:lnTo>
                <a:lnTo>
                  <a:pt x="3516928" y="13668"/>
                </a:lnTo>
                <a:lnTo>
                  <a:pt x="3586894" y="29050"/>
                </a:lnTo>
                <a:lnTo>
                  <a:pt x="3661754" y="58663"/>
                </a:lnTo>
                <a:lnTo>
                  <a:pt x="3704096" y="81557"/>
                </a:lnTo>
                <a:lnTo>
                  <a:pt x="3743795" y="108291"/>
                </a:lnTo>
                <a:lnTo>
                  <a:pt x="3780612" y="138626"/>
                </a:lnTo>
                <a:lnTo>
                  <a:pt x="3814308" y="172321"/>
                </a:lnTo>
                <a:lnTo>
                  <a:pt x="3844643" y="209139"/>
                </a:lnTo>
                <a:lnTo>
                  <a:pt x="3871377" y="248839"/>
                </a:lnTo>
                <a:lnTo>
                  <a:pt x="3894271" y="291181"/>
                </a:lnTo>
                <a:lnTo>
                  <a:pt x="3913085" y="335926"/>
                </a:lnTo>
                <a:lnTo>
                  <a:pt x="3932527" y="399306"/>
                </a:lnTo>
                <a:lnTo>
                  <a:pt x="3944320" y="476430"/>
                </a:lnTo>
                <a:lnTo>
                  <a:pt x="3947946" y="520862"/>
                </a:lnTo>
                <a:lnTo>
                  <a:pt x="3950376" y="569590"/>
                </a:lnTo>
                <a:lnTo>
                  <a:pt x="3951851" y="622900"/>
                </a:lnTo>
                <a:lnTo>
                  <a:pt x="3952608" y="681077"/>
                </a:lnTo>
                <a:lnTo>
                  <a:pt x="3952886" y="744409"/>
                </a:lnTo>
                <a:lnTo>
                  <a:pt x="3952926" y="813181"/>
                </a:lnTo>
                <a:lnTo>
                  <a:pt x="3952926" y="4652256"/>
                </a:lnTo>
                <a:lnTo>
                  <a:pt x="3952886" y="4721029"/>
                </a:lnTo>
                <a:lnTo>
                  <a:pt x="3952608" y="4784362"/>
                </a:lnTo>
                <a:lnTo>
                  <a:pt x="3951851" y="4842540"/>
                </a:lnTo>
                <a:lnTo>
                  <a:pt x="3950376" y="4895850"/>
                </a:lnTo>
                <a:lnTo>
                  <a:pt x="3947946" y="4944578"/>
                </a:lnTo>
                <a:lnTo>
                  <a:pt x="3944320" y="4989010"/>
                </a:lnTo>
                <a:lnTo>
                  <a:pt x="3939261" y="5029433"/>
                </a:lnTo>
                <a:lnTo>
                  <a:pt x="3923882" y="5099396"/>
                </a:lnTo>
                <a:lnTo>
                  <a:pt x="3894271" y="5174256"/>
                </a:lnTo>
                <a:lnTo>
                  <a:pt x="3871377" y="5216600"/>
                </a:lnTo>
                <a:lnTo>
                  <a:pt x="3844643" y="5256301"/>
                </a:lnTo>
                <a:lnTo>
                  <a:pt x="3814308" y="5293120"/>
                </a:lnTo>
                <a:lnTo>
                  <a:pt x="3780612" y="5326816"/>
                </a:lnTo>
                <a:lnTo>
                  <a:pt x="3743795" y="5357151"/>
                </a:lnTo>
                <a:lnTo>
                  <a:pt x="3704096" y="5383886"/>
                </a:lnTo>
                <a:lnTo>
                  <a:pt x="3661754" y="5406780"/>
                </a:lnTo>
                <a:lnTo>
                  <a:pt x="3617010" y="5425593"/>
                </a:lnTo>
                <a:lnTo>
                  <a:pt x="3553629" y="5445036"/>
                </a:lnTo>
                <a:lnTo>
                  <a:pt x="3476504" y="5456829"/>
                </a:lnTo>
                <a:lnTo>
                  <a:pt x="3432070" y="5460455"/>
                </a:lnTo>
                <a:lnTo>
                  <a:pt x="3383342" y="5462885"/>
                </a:lnTo>
                <a:lnTo>
                  <a:pt x="3330032" y="5464359"/>
                </a:lnTo>
                <a:lnTo>
                  <a:pt x="3271853" y="5465116"/>
                </a:lnTo>
                <a:lnTo>
                  <a:pt x="3208520" y="5465395"/>
                </a:lnTo>
                <a:lnTo>
                  <a:pt x="3139747" y="5465435"/>
                </a:lnTo>
                <a:lnTo>
                  <a:pt x="813181" y="5465435"/>
                </a:lnTo>
                <a:lnTo>
                  <a:pt x="744409" y="5465395"/>
                </a:lnTo>
                <a:lnTo>
                  <a:pt x="681077" y="5465116"/>
                </a:lnTo>
                <a:lnTo>
                  <a:pt x="622900" y="5464359"/>
                </a:lnTo>
                <a:lnTo>
                  <a:pt x="569590" y="5462885"/>
                </a:lnTo>
                <a:lnTo>
                  <a:pt x="520862" y="5460455"/>
                </a:lnTo>
                <a:lnTo>
                  <a:pt x="476430" y="5456829"/>
                </a:lnTo>
                <a:lnTo>
                  <a:pt x="436007" y="5451769"/>
                </a:lnTo>
                <a:lnTo>
                  <a:pt x="366041" y="5436391"/>
                </a:lnTo>
                <a:lnTo>
                  <a:pt x="291181" y="5406780"/>
                </a:lnTo>
                <a:lnTo>
                  <a:pt x="248839" y="5383886"/>
                </a:lnTo>
                <a:lnTo>
                  <a:pt x="209139" y="5357151"/>
                </a:lnTo>
                <a:lnTo>
                  <a:pt x="172321" y="5326816"/>
                </a:lnTo>
                <a:lnTo>
                  <a:pt x="138626" y="5293120"/>
                </a:lnTo>
                <a:lnTo>
                  <a:pt x="108291" y="5256301"/>
                </a:lnTo>
                <a:lnTo>
                  <a:pt x="81557" y="5216600"/>
                </a:lnTo>
                <a:lnTo>
                  <a:pt x="58663" y="5174256"/>
                </a:lnTo>
                <a:lnTo>
                  <a:pt x="39849" y="5129508"/>
                </a:lnTo>
                <a:lnTo>
                  <a:pt x="20402" y="5066133"/>
                </a:lnTo>
                <a:lnTo>
                  <a:pt x="8607" y="4989010"/>
                </a:lnTo>
                <a:lnTo>
                  <a:pt x="4981" y="4944578"/>
                </a:lnTo>
                <a:lnTo>
                  <a:pt x="2550" y="4895850"/>
                </a:lnTo>
                <a:lnTo>
                  <a:pt x="1075" y="4842540"/>
                </a:lnTo>
                <a:lnTo>
                  <a:pt x="318" y="4784362"/>
                </a:lnTo>
                <a:lnTo>
                  <a:pt x="39" y="4721029"/>
                </a:lnTo>
                <a:lnTo>
                  <a:pt x="0" y="4652256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900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7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9"/>
                </a:lnTo>
                <a:lnTo>
                  <a:pt x="108291" y="209139"/>
                </a:lnTo>
                <a:lnTo>
                  <a:pt x="138626" y="172321"/>
                </a:lnTo>
                <a:lnTo>
                  <a:pt x="172321" y="138626"/>
                </a:lnTo>
                <a:lnTo>
                  <a:pt x="209139" y="108291"/>
                </a:lnTo>
                <a:lnTo>
                  <a:pt x="248839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6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900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FF93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637"/>
          </a:p>
        </p:txBody>
      </p:sp>
      <p:sp>
        <p:nvSpPr>
          <p:cNvPr id="32" name="object 32"/>
          <p:cNvSpPr txBox="1"/>
          <p:nvPr/>
        </p:nvSpPr>
        <p:spPr>
          <a:xfrm>
            <a:off x="2916421" y="8827236"/>
            <a:ext cx="4010833" cy="1274881"/>
          </a:xfrm>
          <a:prstGeom prst="rect">
            <a:avLst/>
          </a:prstGeom>
        </p:spPr>
        <p:txBody>
          <a:bodyPr vert="horz" wrap="square" lIns="0" tIns="190607" rIns="0" bIns="0" rtlCol="0">
            <a:spAutoFit/>
          </a:bodyPr>
          <a:lstStyle/>
          <a:p>
            <a:pPr algn="ctr">
              <a:spcBef>
                <a:spcPts val="1501"/>
              </a:spcBef>
            </a:pPr>
            <a:r>
              <a:rPr sz="2229" spc="20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229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spc="186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229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spc="114" dirty="0">
                <a:solidFill>
                  <a:srgbClr val="FFFFFF"/>
                </a:solidFill>
                <a:latin typeface="Calibri"/>
                <a:cs typeface="Calibri"/>
              </a:rPr>
              <a:t>(e.g.</a:t>
            </a:r>
            <a:r>
              <a:rPr sz="2229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spc="173" dirty="0">
                <a:solidFill>
                  <a:srgbClr val="FFFFFF"/>
                </a:solidFill>
                <a:latin typeface="Calibri"/>
                <a:cs typeface="Calibri"/>
              </a:rPr>
              <a:t>ImageNet)</a:t>
            </a:r>
            <a:endParaRPr sz="2229">
              <a:latin typeface="Calibri"/>
              <a:cs typeface="Calibri"/>
            </a:endParaRPr>
          </a:p>
          <a:p>
            <a:pPr marL="15017" algn="ctr">
              <a:spcBef>
                <a:spcPts val="1965"/>
              </a:spcBef>
            </a:pPr>
            <a:r>
              <a:rPr sz="3138" spc="196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3138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38" spc="159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138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377455" y="6136669"/>
            <a:ext cx="2704308" cy="66605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949" rIns="0" bIns="0" rtlCol="0">
            <a:spAutoFit/>
          </a:bodyPr>
          <a:lstStyle/>
          <a:p>
            <a:pPr>
              <a:spcBef>
                <a:spcPts val="173"/>
              </a:spcBef>
            </a:pPr>
            <a:endParaRPr sz="2092">
              <a:latin typeface="Times New Roman"/>
              <a:cs typeface="Times New Roman"/>
            </a:endParaRPr>
          </a:p>
          <a:p>
            <a:pPr marL="657304">
              <a:spcBef>
                <a:spcPts val="5"/>
              </a:spcBef>
            </a:pPr>
            <a:r>
              <a:rPr sz="2092" spc="64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092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spc="-9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2092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286625" y="7545623"/>
            <a:ext cx="885456" cy="1355620"/>
          </a:xfrm>
          <a:custGeom>
            <a:avLst/>
            <a:gdLst/>
            <a:ahLst/>
            <a:cxnLst/>
            <a:rect l="l" t="t" r="r" b="b"/>
            <a:pathLst>
              <a:path w="973455" h="1490345">
                <a:moveTo>
                  <a:pt x="26" y="247856"/>
                </a:moveTo>
                <a:lnTo>
                  <a:pt x="26" y="1310064"/>
                </a:lnTo>
                <a:lnTo>
                  <a:pt x="4469" y="1333360"/>
                </a:lnTo>
                <a:lnTo>
                  <a:pt x="38272" y="1377843"/>
                </a:lnTo>
                <a:lnTo>
                  <a:pt x="101434" y="1417719"/>
                </a:lnTo>
                <a:lnTo>
                  <a:pt x="142574" y="1435257"/>
                </a:lnTo>
                <a:lnTo>
                  <a:pt x="189314" y="1450835"/>
                </a:lnTo>
                <a:lnTo>
                  <a:pt x="241073" y="1464185"/>
                </a:lnTo>
                <a:lnTo>
                  <a:pt x="297273" y="1475037"/>
                </a:lnTo>
                <a:lnTo>
                  <a:pt x="357333" y="1483121"/>
                </a:lnTo>
                <a:lnTo>
                  <a:pt x="420672" y="1488170"/>
                </a:lnTo>
                <a:lnTo>
                  <a:pt x="486712" y="1489912"/>
                </a:lnTo>
                <a:lnTo>
                  <a:pt x="552753" y="1488170"/>
                </a:lnTo>
                <a:lnTo>
                  <a:pt x="616092" y="1483121"/>
                </a:lnTo>
                <a:lnTo>
                  <a:pt x="676152" y="1475037"/>
                </a:lnTo>
                <a:lnTo>
                  <a:pt x="732352" y="1464185"/>
                </a:lnTo>
                <a:lnTo>
                  <a:pt x="784111" y="1450835"/>
                </a:lnTo>
                <a:lnTo>
                  <a:pt x="830851" y="1435257"/>
                </a:lnTo>
                <a:lnTo>
                  <a:pt x="871991" y="1417719"/>
                </a:lnTo>
                <a:lnTo>
                  <a:pt x="906952" y="1398491"/>
                </a:lnTo>
                <a:lnTo>
                  <a:pt x="956014" y="1356042"/>
                </a:lnTo>
                <a:lnTo>
                  <a:pt x="973399" y="1310064"/>
                </a:lnTo>
                <a:lnTo>
                  <a:pt x="973399" y="369507"/>
                </a:lnTo>
                <a:lnTo>
                  <a:pt x="486712" y="369507"/>
                </a:lnTo>
                <a:lnTo>
                  <a:pt x="420122" y="368015"/>
                </a:lnTo>
                <a:lnTo>
                  <a:pt x="356093" y="363662"/>
                </a:lnTo>
                <a:lnTo>
                  <a:pt x="295159" y="356632"/>
                </a:lnTo>
                <a:lnTo>
                  <a:pt x="237852" y="347107"/>
                </a:lnTo>
                <a:lnTo>
                  <a:pt x="184706" y="335272"/>
                </a:lnTo>
                <a:lnTo>
                  <a:pt x="136253" y="321310"/>
                </a:lnTo>
                <a:lnTo>
                  <a:pt x="93025" y="305403"/>
                </a:lnTo>
                <a:lnTo>
                  <a:pt x="55557" y="287736"/>
                </a:lnTo>
                <a:lnTo>
                  <a:pt x="24379" y="268493"/>
                </a:lnTo>
                <a:lnTo>
                  <a:pt x="26" y="247856"/>
                </a:lnTo>
                <a:close/>
              </a:path>
              <a:path w="973455" h="1490345">
                <a:moveTo>
                  <a:pt x="973399" y="247856"/>
                </a:moveTo>
                <a:lnTo>
                  <a:pt x="917868" y="287736"/>
                </a:lnTo>
                <a:lnTo>
                  <a:pt x="880399" y="305403"/>
                </a:lnTo>
                <a:lnTo>
                  <a:pt x="837172" y="321310"/>
                </a:lnTo>
                <a:lnTo>
                  <a:pt x="788719" y="335272"/>
                </a:lnTo>
                <a:lnTo>
                  <a:pt x="735573" y="347107"/>
                </a:lnTo>
                <a:lnTo>
                  <a:pt x="678266" y="356632"/>
                </a:lnTo>
                <a:lnTo>
                  <a:pt x="617332" y="363662"/>
                </a:lnTo>
                <a:lnTo>
                  <a:pt x="553303" y="368015"/>
                </a:lnTo>
                <a:lnTo>
                  <a:pt x="486712" y="369507"/>
                </a:lnTo>
                <a:lnTo>
                  <a:pt x="973399" y="369507"/>
                </a:lnTo>
                <a:lnTo>
                  <a:pt x="973399" y="247856"/>
                </a:lnTo>
                <a:close/>
              </a:path>
              <a:path w="973455" h="1490345">
                <a:moveTo>
                  <a:pt x="486712" y="0"/>
                </a:moveTo>
                <a:lnTo>
                  <a:pt x="433403" y="1017"/>
                </a:lnTo>
                <a:lnTo>
                  <a:pt x="380619" y="4071"/>
                </a:lnTo>
                <a:lnTo>
                  <a:pt x="328873" y="9162"/>
                </a:lnTo>
                <a:lnTo>
                  <a:pt x="278679" y="16291"/>
                </a:lnTo>
                <a:lnTo>
                  <a:pt x="230550" y="25461"/>
                </a:lnTo>
                <a:lnTo>
                  <a:pt x="184997" y="36672"/>
                </a:lnTo>
                <a:lnTo>
                  <a:pt x="142534" y="49925"/>
                </a:lnTo>
                <a:lnTo>
                  <a:pt x="91222" y="71065"/>
                </a:lnTo>
                <a:lnTo>
                  <a:pt x="51312" y="94191"/>
                </a:lnTo>
                <a:lnTo>
                  <a:pt x="5701" y="144417"/>
                </a:lnTo>
                <a:lnTo>
                  <a:pt x="0" y="170523"/>
                </a:lnTo>
                <a:lnTo>
                  <a:pt x="5701" y="196629"/>
                </a:lnTo>
                <a:lnTo>
                  <a:pt x="51312" y="246855"/>
                </a:lnTo>
                <a:lnTo>
                  <a:pt x="91222" y="269981"/>
                </a:lnTo>
                <a:lnTo>
                  <a:pt x="142534" y="291122"/>
                </a:lnTo>
                <a:lnTo>
                  <a:pt x="184980" y="304377"/>
                </a:lnTo>
                <a:lnTo>
                  <a:pt x="230526" y="315593"/>
                </a:lnTo>
                <a:lnTo>
                  <a:pt x="278653" y="324769"/>
                </a:lnTo>
                <a:lnTo>
                  <a:pt x="328847" y="331907"/>
                </a:lnTo>
                <a:lnTo>
                  <a:pt x="380591" y="337005"/>
                </a:lnTo>
                <a:lnTo>
                  <a:pt x="433367" y="340064"/>
                </a:lnTo>
                <a:lnTo>
                  <a:pt x="486660" y="341083"/>
                </a:lnTo>
                <a:lnTo>
                  <a:pt x="539953" y="340064"/>
                </a:lnTo>
                <a:lnTo>
                  <a:pt x="592730" y="337005"/>
                </a:lnTo>
                <a:lnTo>
                  <a:pt x="644473" y="331907"/>
                </a:lnTo>
                <a:lnTo>
                  <a:pt x="694667" y="324769"/>
                </a:lnTo>
                <a:lnTo>
                  <a:pt x="742795" y="315593"/>
                </a:lnTo>
                <a:lnTo>
                  <a:pt x="788340" y="304377"/>
                </a:lnTo>
                <a:lnTo>
                  <a:pt x="830786" y="291122"/>
                </a:lnTo>
                <a:lnTo>
                  <a:pt x="882127" y="269981"/>
                </a:lnTo>
                <a:lnTo>
                  <a:pt x="922058" y="246855"/>
                </a:lnTo>
                <a:lnTo>
                  <a:pt x="967695" y="196629"/>
                </a:lnTo>
                <a:lnTo>
                  <a:pt x="973399" y="170523"/>
                </a:lnTo>
                <a:lnTo>
                  <a:pt x="967695" y="144417"/>
                </a:lnTo>
                <a:lnTo>
                  <a:pt x="922058" y="94191"/>
                </a:lnTo>
                <a:lnTo>
                  <a:pt x="882127" y="71065"/>
                </a:lnTo>
                <a:lnTo>
                  <a:pt x="830786" y="49925"/>
                </a:lnTo>
                <a:lnTo>
                  <a:pt x="788356" y="36672"/>
                </a:lnTo>
                <a:lnTo>
                  <a:pt x="742819" y="25461"/>
                </a:lnTo>
                <a:lnTo>
                  <a:pt x="694693" y="16291"/>
                </a:lnTo>
                <a:lnTo>
                  <a:pt x="644499" y="9162"/>
                </a:lnTo>
                <a:lnTo>
                  <a:pt x="592758" y="4071"/>
                </a:lnTo>
                <a:lnTo>
                  <a:pt x="539989" y="1017"/>
                </a:lnTo>
                <a:lnTo>
                  <a:pt x="486712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endParaRPr sz="1637"/>
          </a:p>
        </p:txBody>
      </p:sp>
      <p:sp>
        <p:nvSpPr>
          <p:cNvPr id="35" name="object 35"/>
          <p:cNvSpPr txBox="1"/>
          <p:nvPr/>
        </p:nvSpPr>
        <p:spPr>
          <a:xfrm>
            <a:off x="11377455" y="5050248"/>
            <a:ext cx="2704308" cy="66605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949" rIns="0" bIns="0" rtlCol="0">
            <a:spAutoFit/>
          </a:bodyPr>
          <a:lstStyle/>
          <a:p>
            <a:pPr>
              <a:spcBef>
                <a:spcPts val="173"/>
              </a:spcBef>
            </a:pPr>
            <a:endParaRPr sz="2092">
              <a:latin typeface="Times New Roman"/>
              <a:cs typeface="Times New Roman"/>
            </a:endParaRPr>
          </a:p>
          <a:p>
            <a:pPr marL="899316">
              <a:spcBef>
                <a:spcPts val="5"/>
              </a:spcBef>
            </a:pPr>
            <a:r>
              <a:rPr sz="2092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spc="-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92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609088" y="3644571"/>
            <a:ext cx="2240498" cy="666058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1949" rIns="0" bIns="0" rtlCol="0">
            <a:spAutoFit/>
          </a:bodyPr>
          <a:lstStyle/>
          <a:p>
            <a:pPr>
              <a:spcBef>
                <a:spcPts val="173"/>
              </a:spcBef>
            </a:pPr>
            <a:endParaRPr sz="2092">
              <a:latin typeface="Times New Roman"/>
              <a:cs typeface="Times New Roman"/>
            </a:endParaRPr>
          </a:p>
          <a:p>
            <a:pPr marL="519836">
              <a:spcBef>
                <a:spcPts val="5"/>
              </a:spcBef>
            </a:pPr>
            <a:r>
              <a:rPr sz="2092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spc="-23" dirty="0">
                <a:solidFill>
                  <a:srgbClr val="FFFFFF"/>
                </a:solidFill>
                <a:latin typeface="Arial"/>
                <a:cs typeface="Arial"/>
              </a:rPr>
              <a:t>234</a:t>
            </a:r>
            <a:endParaRPr sz="2092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609088" y="2558140"/>
            <a:ext cx="2240498" cy="666058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1949" rIns="0" bIns="0" rtlCol="0">
            <a:spAutoFit/>
          </a:bodyPr>
          <a:lstStyle/>
          <a:p>
            <a:pPr>
              <a:spcBef>
                <a:spcPts val="173"/>
              </a:spcBef>
            </a:pPr>
            <a:endParaRPr sz="2092">
              <a:latin typeface="Times New Roman"/>
              <a:cs typeface="Times New Roman"/>
            </a:endParaRPr>
          </a:p>
          <a:p>
            <a:pPr marL="519836">
              <a:spcBef>
                <a:spcPts val="5"/>
              </a:spcBef>
            </a:pPr>
            <a:r>
              <a:rPr sz="2092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spc="-23" dirty="0">
                <a:solidFill>
                  <a:srgbClr val="FFFFFF"/>
                </a:solidFill>
                <a:latin typeface="Arial"/>
                <a:cs typeface="Arial"/>
              </a:rPr>
              <a:t>235</a:t>
            </a:r>
            <a:endParaRPr sz="2092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015014" y="1523210"/>
            <a:ext cx="1428975" cy="470090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146710" rIns="0" bIns="0" rtlCol="0">
            <a:spAutoFit/>
          </a:bodyPr>
          <a:lstStyle/>
          <a:p>
            <a:pPr algn="ctr">
              <a:spcBef>
                <a:spcPts val="1155"/>
              </a:spcBef>
            </a:pPr>
            <a:r>
              <a:rPr sz="2092" spc="-4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92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414209" y="4693764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>
              <a:spcBef>
                <a:spcPts val="132"/>
              </a:spcBef>
            </a:pPr>
            <a:r>
              <a:rPr sz="2683" b="1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414209" y="7189137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>
              <a:spcBef>
                <a:spcPts val="132"/>
              </a:spcBef>
            </a:pPr>
            <a:r>
              <a:rPr sz="2683" b="1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414209" y="2198388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>
              <a:spcBef>
                <a:spcPts val="132"/>
              </a:spcBef>
            </a:pPr>
            <a:r>
              <a:rPr sz="2683" b="1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>
              <a:latin typeface="Century Gothic"/>
              <a:cs typeface="Century Gothic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907716" y="1360093"/>
            <a:ext cx="3643480" cy="5993723"/>
            <a:chOff x="11991048" y="1495263"/>
            <a:chExt cx="4005579" cy="6589395"/>
          </a:xfrm>
        </p:grpSpPr>
        <p:sp>
          <p:nvSpPr>
            <p:cNvPr id="44" name="object 44"/>
            <p:cNvSpPr/>
            <p:nvPr/>
          </p:nvSpPr>
          <p:spPr>
            <a:xfrm>
              <a:off x="12017225" y="2592894"/>
              <a:ext cx="3953510" cy="5465445"/>
            </a:xfrm>
            <a:custGeom>
              <a:avLst/>
              <a:gdLst/>
              <a:ahLst/>
              <a:cxnLst/>
              <a:rect l="l" t="t" r="r" b="b"/>
              <a:pathLst>
                <a:path w="3953509" h="5465445">
                  <a:moveTo>
                    <a:pt x="813181" y="0"/>
                  </a:moveTo>
                  <a:lnTo>
                    <a:pt x="3139747" y="0"/>
                  </a:lnTo>
                  <a:lnTo>
                    <a:pt x="3208520" y="39"/>
                  </a:lnTo>
                  <a:lnTo>
                    <a:pt x="3271853" y="318"/>
                  </a:lnTo>
                  <a:lnTo>
                    <a:pt x="3330032" y="1075"/>
                  </a:lnTo>
                  <a:lnTo>
                    <a:pt x="3383342" y="2550"/>
                  </a:lnTo>
                  <a:lnTo>
                    <a:pt x="3432070" y="4981"/>
                  </a:lnTo>
                  <a:lnTo>
                    <a:pt x="3476504" y="8607"/>
                  </a:lnTo>
                  <a:lnTo>
                    <a:pt x="3516928" y="13668"/>
                  </a:lnTo>
                  <a:lnTo>
                    <a:pt x="3586894" y="29050"/>
                  </a:lnTo>
                  <a:lnTo>
                    <a:pt x="3661754" y="58663"/>
                  </a:lnTo>
                  <a:lnTo>
                    <a:pt x="3704096" y="81557"/>
                  </a:lnTo>
                  <a:lnTo>
                    <a:pt x="3743795" y="108291"/>
                  </a:lnTo>
                  <a:lnTo>
                    <a:pt x="3780612" y="138626"/>
                  </a:lnTo>
                  <a:lnTo>
                    <a:pt x="3814308" y="172321"/>
                  </a:lnTo>
                  <a:lnTo>
                    <a:pt x="3844643" y="209139"/>
                  </a:lnTo>
                  <a:lnTo>
                    <a:pt x="3871377" y="248839"/>
                  </a:lnTo>
                  <a:lnTo>
                    <a:pt x="3894271" y="291181"/>
                  </a:lnTo>
                  <a:lnTo>
                    <a:pt x="3913085" y="335926"/>
                  </a:lnTo>
                  <a:lnTo>
                    <a:pt x="3932527" y="399306"/>
                  </a:lnTo>
                  <a:lnTo>
                    <a:pt x="3944320" y="476430"/>
                  </a:lnTo>
                  <a:lnTo>
                    <a:pt x="3947946" y="520862"/>
                  </a:lnTo>
                  <a:lnTo>
                    <a:pt x="3950376" y="569590"/>
                  </a:lnTo>
                  <a:lnTo>
                    <a:pt x="3951851" y="622900"/>
                  </a:lnTo>
                  <a:lnTo>
                    <a:pt x="3952608" y="681077"/>
                  </a:lnTo>
                  <a:lnTo>
                    <a:pt x="3952886" y="744409"/>
                  </a:lnTo>
                  <a:lnTo>
                    <a:pt x="3952926" y="813181"/>
                  </a:lnTo>
                  <a:lnTo>
                    <a:pt x="3952926" y="4652256"/>
                  </a:lnTo>
                  <a:lnTo>
                    <a:pt x="3952886" y="4721029"/>
                  </a:lnTo>
                  <a:lnTo>
                    <a:pt x="3952608" y="4784362"/>
                  </a:lnTo>
                  <a:lnTo>
                    <a:pt x="3951851" y="4842540"/>
                  </a:lnTo>
                  <a:lnTo>
                    <a:pt x="3950376" y="4895850"/>
                  </a:lnTo>
                  <a:lnTo>
                    <a:pt x="3947946" y="4944578"/>
                  </a:lnTo>
                  <a:lnTo>
                    <a:pt x="3944320" y="4989010"/>
                  </a:lnTo>
                  <a:lnTo>
                    <a:pt x="3939261" y="5029433"/>
                  </a:lnTo>
                  <a:lnTo>
                    <a:pt x="3923882" y="5099396"/>
                  </a:lnTo>
                  <a:lnTo>
                    <a:pt x="3894271" y="5174256"/>
                  </a:lnTo>
                  <a:lnTo>
                    <a:pt x="3871377" y="5216600"/>
                  </a:lnTo>
                  <a:lnTo>
                    <a:pt x="3844643" y="5256301"/>
                  </a:lnTo>
                  <a:lnTo>
                    <a:pt x="3814308" y="5293120"/>
                  </a:lnTo>
                  <a:lnTo>
                    <a:pt x="3780612" y="5326816"/>
                  </a:lnTo>
                  <a:lnTo>
                    <a:pt x="3743795" y="5357151"/>
                  </a:lnTo>
                  <a:lnTo>
                    <a:pt x="3704096" y="5383886"/>
                  </a:lnTo>
                  <a:lnTo>
                    <a:pt x="3661754" y="5406780"/>
                  </a:lnTo>
                  <a:lnTo>
                    <a:pt x="3617010" y="5425593"/>
                  </a:lnTo>
                  <a:lnTo>
                    <a:pt x="3553629" y="5445036"/>
                  </a:lnTo>
                  <a:lnTo>
                    <a:pt x="3476504" y="5456829"/>
                  </a:lnTo>
                  <a:lnTo>
                    <a:pt x="3432070" y="5460455"/>
                  </a:lnTo>
                  <a:lnTo>
                    <a:pt x="3383342" y="5462885"/>
                  </a:lnTo>
                  <a:lnTo>
                    <a:pt x="3330032" y="5464359"/>
                  </a:lnTo>
                  <a:lnTo>
                    <a:pt x="3271853" y="5465116"/>
                  </a:lnTo>
                  <a:lnTo>
                    <a:pt x="3208520" y="5465395"/>
                  </a:lnTo>
                  <a:lnTo>
                    <a:pt x="3139747" y="5465435"/>
                  </a:lnTo>
                  <a:lnTo>
                    <a:pt x="813181" y="5465435"/>
                  </a:lnTo>
                  <a:lnTo>
                    <a:pt x="744409" y="5465395"/>
                  </a:lnTo>
                  <a:lnTo>
                    <a:pt x="681077" y="5465116"/>
                  </a:lnTo>
                  <a:lnTo>
                    <a:pt x="622900" y="5464359"/>
                  </a:lnTo>
                  <a:lnTo>
                    <a:pt x="569590" y="5462885"/>
                  </a:lnTo>
                  <a:lnTo>
                    <a:pt x="520862" y="5460455"/>
                  </a:lnTo>
                  <a:lnTo>
                    <a:pt x="476430" y="5456829"/>
                  </a:lnTo>
                  <a:lnTo>
                    <a:pt x="436007" y="5451769"/>
                  </a:lnTo>
                  <a:lnTo>
                    <a:pt x="366041" y="5436391"/>
                  </a:lnTo>
                  <a:lnTo>
                    <a:pt x="291181" y="5406780"/>
                  </a:lnTo>
                  <a:lnTo>
                    <a:pt x="248839" y="5383886"/>
                  </a:lnTo>
                  <a:lnTo>
                    <a:pt x="209139" y="5357151"/>
                  </a:lnTo>
                  <a:lnTo>
                    <a:pt x="172321" y="5326816"/>
                  </a:lnTo>
                  <a:lnTo>
                    <a:pt x="138626" y="5293120"/>
                  </a:lnTo>
                  <a:lnTo>
                    <a:pt x="108291" y="5256301"/>
                  </a:lnTo>
                  <a:lnTo>
                    <a:pt x="81557" y="5216600"/>
                  </a:lnTo>
                  <a:lnTo>
                    <a:pt x="58663" y="5174256"/>
                  </a:lnTo>
                  <a:lnTo>
                    <a:pt x="39849" y="5129508"/>
                  </a:lnTo>
                  <a:lnTo>
                    <a:pt x="20402" y="5066133"/>
                  </a:lnTo>
                  <a:lnTo>
                    <a:pt x="8607" y="4989010"/>
                  </a:lnTo>
                  <a:lnTo>
                    <a:pt x="4981" y="4944578"/>
                  </a:lnTo>
                  <a:lnTo>
                    <a:pt x="2550" y="4895850"/>
                  </a:lnTo>
                  <a:lnTo>
                    <a:pt x="1075" y="4842540"/>
                  </a:lnTo>
                  <a:lnTo>
                    <a:pt x="318" y="4784362"/>
                  </a:lnTo>
                  <a:lnTo>
                    <a:pt x="39" y="4721029"/>
                  </a:lnTo>
                  <a:lnTo>
                    <a:pt x="0" y="4652256"/>
                  </a:lnTo>
                  <a:lnTo>
                    <a:pt x="0" y="813181"/>
                  </a:lnTo>
                  <a:lnTo>
                    <a:pt x="39" y="744409"/>
                  </a:lnTo>
                  <a:lnTo>
                    <a:pt x="318" y="681077"/>
                  </a:lnTo>
                  <a:lnTo>
                    <a:pt x="1075" y="622900"/>
                  </a:lnTo>
                  <a:lnTo>
                    <a:pt x="2550" y="569590"/>
                  </a:lnTo>
                  <a:lnTo>
                    <a:pt x="4981" y="520862"/>
                  </a:lnTo>
                  <a:lnTo>
                    <a:pt x="8607" y="476430"/>
                  </a:lnTo>
                  <a:lnTo>
                    <a:pt x="13668" y="436007"/>
                  </a:lnTo>
                  <a:lnTo>
                    <a:pt x="29050" y="366041"/>
                  </a:lnTo>
                  <a:lnTo>
                    <a:pt x="58663" y="291181"/>
                  </a:lnTo>
                  <a:lnTo>
                    <a:pt x="81557" y="248839"/>
                  </a:lnTo>
                  <a:lnTo>
                    <a:pt x="108291" y="209139"/>
                  </a:lnTo>
                  <a:lnTo>
                    <a:pt x="138626" y="172321"/>
                  </a:lnTo>
                  <a:lnTo>
                    <a:pt x="172321" y="138626"/>
                  </a:lnTo>
                  <a:lnTo>
                    <a:pt x="209139" y="108291"/>
                  </a:lnTo>
                  <a:lnTo>
                    <a:pt x="248839" y="81557"/>
                  </a:lnTo>
                  <a:lnTo>
                    <a:pt x="291181" y="58663"/>
                  </a:lnTo>
                  <a:lnTo>
                    <a:pt x="335926" y="39849"/>
                  </a:lnTo>
                  <a:lnTo>
                    <a:pt x="399306" y="20402"/>
                  </a:lnTo>
                  <a:lnTo>
                    <a:pt x="476430" y="8607"/>
                  </a:lnTo>
                  <a:lnTo>
                    <a:pt x="520862" y="4981"/>
                  </a:lnTo>
                  <a:lnTo>
                    <a:pt x="569590" y="2550"/>
                  </a:lnTo>
                  <a:lnTo>
                    <a:pt x="622900" y="1075"/>
                  </a:lnTo>
                  <a:lnTo>
                    <a:pt x="681077" y="318"/>
                  </a:lnTo>
                  <a:lnTo>
                    <a:pt x="744409" y="39"/>
                  </a:lnTo>
                  <a:lnTo>
                    <a:pt x="813181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637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899607" y="1521440"/>
              <a:ext cx="2186940" cy="1028700"/>
            </a:xfrm>
            <a:custGeom>
              <a:avLst/>
              <a:gdLst/>
              <a:ahLst/>
              <a:cxnLst/>
              <a:rect l="l" t="t" r="r" b="b"/>
              <a:pathLst>
                <a:path w="2186940" h="1028700">
                  <a:moveTo>
                    <a:pt x="785858" y="0"/>
                  </a:moveTo>
                  <a:lnTo>
                    <a:pt x="1400847" y="0"/>
                  </a:lnTo>
                  <a:lnTo>
                    <a:pt x="1472194" y="42"/>
                  </a:lnTo>
                  <a:lnTo>
                    <a:pt x="1537278" y="340"/>
                  </a:lnTo>
                  <a:lnTo>
                    <a:pt x="1596468" y="1148"/>
                  </a:lnTo>
                  <a:lnTo>
                    <a:pt x="1650131" y="2721"/>
                  </a:lnTo>
                  <a:lnTo>
                    <a:pt x="1698637" y="5316"/>
                  </a:lnTo>
                  <a:lnTo>
                    <a:pt x="1742354" y="9186"/>
                  </a:lnTo>
                  <a:lnTo>
                    <a:pt x="1781651" y="14587"/>
                  </a:lnTo>
                  <a:lnTo>
                    <a:pt x="1848456" y="31002"/>
                  </a:lnTo>
                  <a:lnTo>
                    <a:pt x="1894890" y="50527"/>
                  </a:lnTo>
                  <a:lnTo>
                    <a:pt x="1938830" y="74284"/>
                  </a:lnTo>
                  <a:lnTo>
                    <a:pt x="1980028" y="102028"/>
                  </a:lnTo>
                  <a:lnTo>
                    <a:pt x="2018235" y="133507"/>
                  </a:lnTo>
                  <a:lnTo>
                    <a:pt x="2053202" y="168475"/>
                  </a:lnTo>
                  <a:lnTo>
                    <a:pt x="2084682" y="206682"/>
                  </a:lnTo>
                  <a:lnTo>
                    <a:pt x="2112424" y="247880"/>
                  </a:lnTo>
                  <a:lnTo>
                    <a:pt x="2136181" y="291821"/>
                  </a:lnTo>
                  <a:lnTo>
                    <a:pt x="2155703" y="338255"/>
                  </a:lnTo>
                  <a:lnTo>
                    <a:pt x="2169202" y="381068"/>
                  </a:lnTo>
                  <a:lnTo>
                    <a:pt x="2178898" y="424812"/>
                  </a:lnTo>
                  <a:lnTo>
                    <a:pt x="2184748" y="469233"/>
                  </a:lnTo>
                  <a:lnTo>
                    <a:pt x="2186708" y="514081"/>
                  </a:lnTo>
                  <a:lnTo>
                    <a:pt x="2184748" y="558928"/>
                  </a:lnTo>
                  <a:lnTo>
                    <a:pt x="2178898" y="603350"/>
                  </a:lnTo>
                  <a:lnTo>
                    <a:pt x="2169202" y="647094"/>
                  </a:lnTo>
                  <a:lnTo>
                    <a:pt x="2155703" y="689907"/>
                  </a:lnTo>
                  <a:lnTo>
                    <a:pt x="2136181" y="736341"/>
                  </a:lnTo>
                  <a:lnTo>
                    <a:pt x="2112424" y="780282"/>
                  </a:lnTo>
                  <a:lnTo>
                    <a:pt x="2084682" y="821480"/>
                  </a:lnTo>
                  <a:lnTo>
                    <a:pt x="2053202" y="859687"/>
                  </a:lnTo>
                  <a:lnTo>
                    <a:pt x="2018235" y="894655"/>
                  </a:lnTo>
                  <a:lnTo>
                    <a:pt x="1980028" y="926135"/>
                  </a:lnTo>
                  <a:lnTo>
                    <a:pt x="1938830" y="953878"/>
                  </a:lnTo>
                  <a:lnTo>
                    <a:pt x="1894890" y="977636"/>
                  </a:lnTo>
                  <a:lnTo>
                    <a:pt x="1848456" y="997160"/>
                  </a:lnTo>
                  <a:lnTo>
                    <a:pt x="1781651" y="1013576"/>
                  </a:lnTo>
                  <a:lnTo>
                    <a:pt x="1742354" y="1018977"/>
                  </a:lnTo>
                  <a:lnTo>
                    <a:pt x="1698637" y="1022847"/>
                  </a:lnTo>
                  <a:lnTo>
                    <a:pt x="1650131" y="1025441"/>
                  </a:lnTo>
                  <a:lnTo>
                    <a:pt x="1596468" y="1027015"/>
                  </a:lnTo>
                  <a:lnTo>
                    <a:pt x="1537278" y="1027823"/>
                  </a:lnTo>
                  <a:lnTo>
                    <a:pt x="1472194" y="1028120"/>
                  </a:lnTo>
                  <a:lnTo>
                    <a:pt x="1400847" y="1028163"/>
                  </a:lnTo>
                  <a:lnTo>
                    <a:pt x="785858" y="1028163"/>
                  </a:lnTo>
                  <a:lnTo>
                    <a:pt x="714512" y="1028120"/>
                  </a:lnTo>
                  <a:lnTo>
                    <a:pt x="649428" y="1027823"/>
                  </a:lnTo>
                  <a:lnTo>
                    <a:pt x="590239" y="1027015"/>
                  </a:lnTo>
                  <a:lnTo>
                    <a:pt x="536576" y="1025441"/>
                  </a:lnTo>
                  <a:lnTo>
                    <a:pt x="488070" y="1022847"/>
                  </a:lnTo>
                  <a:lnTo>
                    <a:pt x="444353" y="1018977"/>
                  </a:lnTo>
                  <a:lnTo>
                    <a:pt x="405058" y="1013576"/>
                  </a:lnTo>
                  <a:lnTo>
                    <a:pt x="338255" y="997160"/>
                  </a:lnTo>
                  <a:lnTo>
                    <a:pt x="291821" y="977636"/>
                  </a:lnTo>
                  <a:lnTo>
                    <a:pt x="247880" y="953878"/>
                  </a:lnTo>
                  <a:lnTo>
                    <a:pt x="206682" y="926135"/>
                  </a:lnTo>
                  <a:lnTo>
                    <a:pt x="168475" y="894655"/>
                  </a:lnTo>
                  <a:lnTo>
                    <a:pt x="133507" y="859687"/>
                  </a:lnTo>
                  <a:lnTo>
                    <a:pt x="102028" y="821480"/>
                  </a:lnTo>
                  <a:lnTo>
                    <a:pt x="74284" y="780282"/>
                  </a:lnTo>
                  <a:lnTo>
                    <a:pt x="50527" y="736341"/>
                  </a:lnTo>
                  <a:lnTo>
                    <a:pt x="31002" y="689907"/>
                  </a:lnTo>
                  <a:lnTo>
                    <a:pt x="17505" y="647094"/>
                  </a:lnTo>
                  <a:lnTo>
                    <a:pt x="7810" y="603350"/>
                  </a:lnTo>
                  <a:lnTo>
                    <a:pt x="1959" y="558928"/>
                  </a:lnTo>
                  <a:lnTo>
                    <a:pt x="0" y="514081"/>
                  </a:lnTo>
                  <a:lnTo>
                    <a:pt x="1959" y="469233"/>
                  </a:lnTo>
                  <a:lnTo>
                    <a:pt x="7810" y="424812"/>
                  </a:lnTo>
                  <a:lnTo>
                    <a:pt x="17505" y="381068"/>
                  </a:lnTo>
                  <a:lnTo>
                    <a:pt x="31002" y="338255"/>
                  </a:lnTo>
                  <a:lnTo>
                    <a:pt x="50527" y="291821"/>
                  </a:lnTo>
                  <a:lnTo>
                    <a:pt x="74284" y="247880"/>
                  </a:lnTo>
                  <a:lnTo>
                    <a:pt x="102028" y="206682"/>
                  </a:lnTo>
                  <a:lnTo>
                    <a:pt x="133507" y="168475"/>
                  </a:lnTo>
                  <a:lnTo>
                    <a:pt x="168475" y="133507"/>
                  </a:lnTo>
                  <a:lnTo>
                    <a:pt x="206682" y="102028"/>
                  </a:lnTo>
                  <a:lnTo>
                    <a:pt x="247880" y="74284"/>
                  </a:lnTo>
                  <a:lnTo>
                    <a:pt x="291821" y="50527"/>
                  </a:lnTo>
                  <a:lnTo>
                    <a:pt x="338255" y="31002"/>
                  </a:lnTo>
                  <a:lnTo>
                    <a:pt x="405058" y="14587"/>
                  </a:lnTo>
                  <a:lnTo>
                    <a:pt x="444353" y="9186"/>
                  </a:lnTo>
                  <a:lnTo>
                    <a:pt x="488070" y="5316"/>
                  </a:lnTo>
                  <a:lnTo>
                    <a:pt x="536576" y="2721"/>
                  </a:lnTo>
                  <a:lnTo>
                    <a:pt x="590239" y="1148"/>
                  </a:lnTo>
                  <a:lnTo>
                    <a:pt x="649428" y="340"/>
                  </a:lnTo>
                  <a:lnTo>
                    <a:pt x="714512" y="42"/>
                  </a:lnTo>
                  <a:lnTo>
                    <a:pt x="785858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637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044925" y="8847206"/>
            <a:ext cx="8125633" cy="1280129"/>
          </a:xfrm>
          <a:prstGeom prst="rect">
            <a:avLst/>
          </a:prstGeom>
        </p:spPr>
        <p:txBody>
          <a:bodyPr vert="horz" wrap="square" lIns="0" tIns="195805" rIns="0" bIns="0" rtlCol="0">
            <a:spAutoFit/>
          </a:bodyPr>
          <a:lstStyle/>
          <a:p>
            <a:pPr algn="ctr">
              <a:spcBef>
                <a:spcPts val="1542"/>
              </a:spcBef>
              <a:tabLst>
                <a:tab pos="6162372" algn="l"/>
              </a:tabLst>
            </a:pPr>
            <a:r>
              <a:rPr sz="2229" spc="146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29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spc="186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229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spc="114" dirty="0">
                <a:solidFill>
                  <a:srgbClr val="FFFFFF"/>
                </a:solidFill>
                <a:latin typeface="Calibri"/>
                <a:cs typeface="Calibri"/>
              </a:rPr>
              <a:t>(e.g.</a:t>
            </a:r>
            <a:r>
              <a:rPr sz="2229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spc="132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229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spc="182" dirty="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r>
              <a:rPr sz="2229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spc="182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29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229" spc="186" dirty="0">
                <a:solidFill>
                  <a:srgbClr val="FFFFFF"/>
                </a:solidFill>
                <a:latin typeface="Calibri"/>
                <a:cs typeface="Calibri"/>
              </a:rPr>
              <a:t>Tumor</a:t>
            </a:r>
            <a:r>
              <a:rPr lang="en-US" sz="2229" spc="4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229" dirty="0">
              <a:latin typeface="Calibri"/>
              <a:cs typeface="Calibri"/>
            </a:endParaRPr>
          </a:p>
          <a:p>
            <a:pPr algn="ctr">
              <a:spcBef>
                <a:spcPts val="2019"/>
              </a:spcBef>
            </a:pPr>
            <a:r>
              <a:rPr sz="3138" spc="20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3138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38" spc="236" dirty="0">
                <a:solidFill>
                  <a:srgbClr val="FFFFFF"/>
                </a:solidFill>
                <a:latin typeface="Calibri"/>
                <a:cs typeface="Calibri"/>
              </a:rPr>
              <a:t>Extraction</a:t>
            </a:r>
            <a:r>
              <a:rPr sz="3138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38" spc="20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3138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38" spc="231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3138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38" spc="159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138" dirty="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41450" y="1424403"/>
            <a:ext cx="1721239" cy="703594"/>
          </a:xfrm>
          <a:prstGeom prst="rect">
            <a:avLst/>
          </a:prstGeom>
        </p:spPr>
        <p:txBody>
          <a:bodyPr vert="horz" wrap="square" lIns="0" tIns="36389" rIns="0" bIns="0" rtlCol="0">
            <a:spAutoFit/>
          </a:bodyPr>
          <a:lstStyle/>
          <a:p>
            <a:pPr marL="85484" marR="4621" indent="-74510">
              <a:lnSpc>
                <a:spcPts val="2565"/>
              </a:lnSpc>
              <a:spcBef>
                <a:spcPts val="287"/>
              </a:spcBef>
            </a:pPr>
            <a:r>
              <a:rPr sz="2229" b="1" spc="-150" dirty="0">
                <a:solidFill>
                  <a:srgbClr val="FFFFFF"/>
                </a:solidFill>
                <a:latin typeface="Gill Sans MT"/>
                <a:cs typeface="Gill Sans MT"/>
              </a:rPr>
              <a:t>ImageNet</a:t>
            </a:r>
            <a:r>
              <a:rPr sz="2229" b="1" spc="-18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43" b="1" spc="-34" baseline="1133" dirty="0">
                <a:solidFill>
                  <a:srgbClr val="FFFFFF"/>
                </a:solidFill>
                <a:latin typeface="Gill Sans MT"/>
                <a:cs typeface="Gill Sans MT"/>
              </a:rPr>
              <a:t>has </a:t>
            </a:r>
            <a:r>
              <a:rPr sz="2229" b="1" dirty="0">
                <a:solidFill>
                  <a:srgbClr val="FFFFFF"/>
                </a:solidFill>
                <a:latin typeface="Gill Sans MT"/>
                <a:cs typeface="Gill Sans MT"/>
              </a:rPr>
              <a:t>1000</a:t>
            </a:r>
            <a:r>
              <a:rPr sz="2229" b="1" spc="-1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spc="-9" dirty="0">
                <a:solidFill>
                  <a:srgbClr val="FFFFFF"/>
                </a:solidFill>
                <a:latin typeface="Gill Sans MT"/>
                <a:cs typeface="Gill Sans MT"/>
              </a:rPr>
              <a:t>classes</a:t>
            </a:r>
            <a:endParaRPr sz="2229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565" y="68014"/>
            <a:ext cx="11416779" cy="1188666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>
              <a:spcBef>
                <a:spcPts val="100"/>
              </a:spcBef>
            </a:pPr>
            <a:r>
              <a:rPr sz="7641" spc="509" dirty="0"/>
              <a:t>Kinds</a:t>
            </a:r>
            <a:r>
              <a:rPr sz="7641" spc="-414" dirty="0"/>
              <a:t> </a:t>
            </a:r>
            <a:r>
              <a:rPr sz="7641" spc="537" dirty="0"/>
              <a:t>of</a:t>
            </a:r>
            <a:r>
              <a:rPr sz="7641" spc="-400" dirty="0"/>
              <a:t> </a:t>
            </a:r>
            <a:r>
              <a:rPr sz="7641" spc="73" dirty="0"/>
              <a:t>T</a:t>
            </a:r>
            <a:r>
              <a:rPr sz="7641" spc="314" dirty="0"/>
              <a:t>r</a:t>
            </a:r>
            <a:r>
              <a:rPr sz="7641" spc="409" dirty="0"/>
              <a:t>an</a:t>
            </a:r>
            <a:r>
              <a:rPr sz="7641" spc="382" dirty="0"/>
              <a:t>s</a:t>
            </a:r>
            <a:r>
              <a:rPr sz="7641" spc="337" dirty="0"/>
              <a:t>f</a:t>
            </a:r>
            <a:r>
              <a:rPr sz="7641" spc="409" dirty="0"/>
              <a:t>e</a:t>
            </a:r>
            <a:r>
              <a:rPr sz="7641" spc="546" dirty="0"/>
              <a:t>r</a:t>
            </a:r>
            <a:r>
              <a:rPr sz="7641" spc="-400" dirty="0"/>
              <a:t> </a:t>
            </a:r>
            <a:r>
              <a:rPr sz="7641" spc="377" dirty="0"/>
              <a:t>Learning</a:t>
            </a:r>
            <a:endParaRPr sz="7641"/>
          </a:p>
        </p:txBody>
      </p:sp>
      <p:grpSp>
        <p:nvGrpSpPr>
          <p:cNvPr id="3" name="object 3"/>
          <p:cNvGrpSpPr/>
          <p:nvPr/>
        </p:nvGrpSpPr>
        <p:grpSpPr>
          <a:xfrm>
            <a:off x="5106854" y="4672084"/>
            <a:ext cx="1526011" cy="91838"/>
            <a:chOff x="5613682" y="5136408"/>
            <a:chExt cx="1677670" cy="100965"/>
          </a:xfrm>
        </p:grpSpPr>
        <p:sp>
          <p:nvSpPr>
            <p:cNvPr id="4" name="object 4"/>
            <p:cNvSpPr/>
            <p:nvPr/>
          </p:nvSpPr>
          <p:spPr>
            <a:xfrm>
              <a:off x="5613682" y="5186669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3" y="0"/>
                  </a:lnTo>
                  <a:lnTo>
                    <a:pt x="1587564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190775" y="513640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20557" y="6090991"/>
            <a:ext cx="2704308" cy="66605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657304" defTabSz="831738">
              <a:spcBef>
                <a:spcPts val="5"/>
              </a:spcBef>
            </a:pPr>
            <a:r>
              <a:rPr sz="2092" kern="0" spc="64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092" kern="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9807" y="7499945"/>
            <a:ext cx="1945346" cy="1355620"/>
          </a:xfrm>
          <a:custGeom>
            <a:avLst/>
            <a:gdLst/>
            <a:ahLst/>
            <a:cxnLst/>
            <a:rect l="l" t="t" r="r" b="b"/>
            <a:pathLst>
              <a:path w="2138679" h="1490345">
                <a:moveTo>
                  <a:pt x="0" y="247856"/>
                </a:moveTo>
                <a:lnTo>
                  <a:pt x="0" y="1310064"/>
                </a:lnTo>
                <a:lnTo>
                  <a:pt x="2684" y="1322278"/>
                </a:lnTo>
                <a:lnTo>
                  <a:pt x="41508" y="1357977"/>
                </a:lnTo>
                <a:lnTo>
                  <a:pt x="91223" y="1380607"/>
                </a:lnTo>
                <a:lnTo>
                  <a:pt x="158315" y="1401945"/>
                </a:lnTo>
                <a:lnTo>
                  <a:pt x="197924" y="1412034"/>
                </a:lnTo>
                <a:lnTo>
                  <a:pt x="241336" y="1421685"/>
                </a:lnTo>
                <a:lnTo>
                  <a:pt x="288368" y="1430860"/>
                </a:lnTo>
                <a:lnTo>
                  <a:pt x="338839" y="1439521"/>
                </a:lnTo>
                <a:lnTo>
                  <a:pt x="392570" y="1447629"/>
                </a:lnTo>
                <a:lnTo>
                  <a:pt x="449378" y="1455146"/>
                </a:lnTo>
                <a:lnTo>
                  <a:pt x="509083" y="1462035"/>
                </a:lnTo>
                <a:lnTo>
                  <a:pt x="571503" y="1468256"/>
                </a:lnTo>
                <a:lnTo>
                  <a:pt x="636459" y="1473772"/>
                </a:lnTo>
                <a:lnTo>
                  <a:pt x="703769" y="1478545"/>
                </a:lnTo>
                <a:lnTo>
                  <a:pt x="773252" y="1482535"/>
                </a:lnTo>
                <a:lnTo>
                  <a:pt x="844727" y="1485705"/>
                </a:lnTo>
                <a:lnTo>
                  <a:pt x="918014" y="1488017"/>
                </a:lnTo>
                <a:lnTo>
                  <a:pt x="992931" y="1489432"/>
                </a:lnTo>
                <a:lnTo>
                  <a:pt x="1069297" y="1489912"/>
                </a:lnTo>
                <a:lnTo>
                  <a:pt x="1145663" y="1489432"/>
                </a:lnTo>
                <a:lnTo>
                  <a:pt x="1220580" y="1488017"/>
                </a:lnTo>
                <a:lnTo>
                  <a:pt x="1293867" y="1485705"/>
                </a:lnTo>
                <a:lnTo>
                  <a:pt x="1365342" y="1482535"/>
                </a:lnTo>
                <a:lnTo>
                  <a:pt x="1434826" y="1478545"/>
                </a:lnTo>
                <a:lnTo>
                  <a:pt x="1502136" y="1473772"/>
                </a:lnTo>
                <a:lnTo>
                  <a:pt x="1567092" y="1468256"/>
                </a:lnTo>
                <a:lnTo>
                  <a:pt x="1629514" y="1462035"/>
                </a:lnTo>
                <a:lnTo>
                  <a:pt x="1689219" y="1455146"/>
                </a:lnTo>
                <a:lnTo>
                  <a:pt x="1746028" y="1447629"/>
                </a:lnTo>
                <a:lnTo>
                  <a:pt x="1799759" y="1439521"/>
                </a:lnTo>
                <a:lnTo>
                  <a:pt x="1850231" y="1430860"/>
                </a:lnTo>
                <a:lnTo>
                  <a:pt x="1897264" y="1421685"/>
                </a:lnTo>
                <a:lnTo>
                  <a:pt x="1940676" y="1412034"/>
                </a:lnTo>
                <a:lnTo>
                  <a:pt x="1980287" y="1401945"/>
                </a:lnTo>
                <a:lnTo>
                  <a:pt x="2047379" y="1380607"/>
                </a:lnTo>
                <a:lnTo>
                  <a:pt x="2097095" y="1357977"/>
                </a:lnTo>
                <a:lnTo>
                  <a:pt x="2127986" y="1334361"/>
                </a:lnTo>
                <a:lnTo>
                  <a:pt x="2138605" y="1310064"/>
                </a:lnTo>
                <a:lnTo>
                  <a:pt x="2138605" y="369507"/>
                </a:lnTo>
                <a:lnTo>
                  <a:pt x="1069297" y="369507"/>
                </a:lnTo>
                <a:lnTo>
                  <a:pt x="929832" y="368152"/>
                </a:lnTo>
                <a:lnTo>
                  <a:pt x="795425" y="364195"/>
                </a:lnTo>
                <a:lnTo>
                  <a:pt x="730434" y="361290"/>
                </a:lnTo>
                <a:lnTo>
                  <a:pt x="667086" y="357793"/>
                </a:lnTo>
                <a:lnTo>
                  <a:pt x="605508" y="353725"/>
                </a:lnTo>
                <a:lnTo>
                  <a:pt x="545826" y="349105"/>
                </a:lnTo>
                <a:lnTo>
                  <a:pt x="488167" y="343954"/>
                </a:lnTo>
                <a:lnTo>
                  <a:pt x="432656" y="338290"/>
                </a:lnTo>
                <a:lnTo>
                  <a:pt x="379421" y="332134"/>
                </a:lnTo>
                <a:lnTo>
                  <a:pt x="328587" y="325505"/>
                </a:lnTo>
                <a:lnTo>
                  <a:pt x="280281" y="318424"/>
                </a:lnTo>
                <a:lnTo>
                  <a:pt x="234629" y="310910"/>
                </a:lnTo>
                <a:lnTo>
                  <a:pt x="191758" y="302983"/>
                </a:lnTo>
                <a:lnTo>
                  <a:pt x="151794" y="294663"/>
                </a:lnTo>
                <a:lnTo>
                  <a:pt x="81092" y="276921"/>
                </a:lnTo>
                <a:lnTo>
                  <a:pt x="23534" y="257845"/>
                </a:lnTo>
                <a:lnTo>
                  <a:pt x="0" y="247856"/>
                </a:lnTo>
                <a:close/>
              </a:path>
              <a:path w="2138679" h="1490345">
                <a:moveTo>
                  <a:pt x="2138605" y="247856"/>
                </a:moveTo>
                <a:lnTo>
                  <a:pt x="2087995" y="267540"/>
                </a:lnTo>
                <a:lnTo>
                  <a:pt x="2023736" y="285969"/>
                </a:lnTo>
                <a:lnTo>
                  <a:pt x="1946839" y="302983"/>
                </a:lnTo>
                <a:lnTo>
                  <a:pt x="1903968" y="310910"/>
                </a:lnTo>
                <a:lnTo>
                  <a:pt x="1858315" y="318424"/>
                </a:lnTo>
                <a:lnTo>
                  <a:pt x="1810009" y="325505"/>
                </a:lnTo>
                <a:lnTo>
                  <a:pt x="1759174" y="332134"/>
                </a:lnTo>
                <a:lnTo>
                  <a:pt x="1705938" y="338290"/>
                </a:lnTo>
                <a:lnTo>
                  <a:pt x="1650427" y="343954"/>
                </a:lnTo>
                <a:lnTo>
                  <a:pt x="1592768" y="349105"/>
                </a:lnTo>
                <a:lnTo>
                  <a:pt x="1533086" y="353725"/>
                </a:lnTo>
                <a:lnTo>
                  <a:pt x="1471507" y="357793"/>
                </a:lnTo>
                <a:lnTo>
                  <a:pt x="1408160" y="361290"/>
                </a:lnTo>
                <a:lnTo>
                  <a:pt x="1343168" y="364195"/>
                </a:lnTo>
                <a:lnTo>
                  <a:pt x="1208761" y="368152"/>
                </a:lnTo>
                <a:lnTo>
                  <a:pt x="1069297" y="369507"/>
                </a:lnTo>
                <a:lnTo>
                  <a:pt x="2138605" y="369507"/>
                </a:lnTo>
                <a:lnTo>
                  <a:pt x="2138605" y="247856"/>
                </a:lnTo>
                <a:close/>
              </a:path>
              <a:path w="2138679" h="1490345">
                <a:moveTo>
                  <a:pt x="1069297" y="0"/>
                </a:moveTo>
                <a:lnTo>
                  <a:pt x="1014581" y="221"/>
                </a:lnTo>
                <a:lnTo>
                  <a:pt x="905615" y="1994"/>
                </a:lnTo>
                <a:lnTo>
                  <a:pt x="798035" y="5541"/>
                </a:lnTo>
                <a:lnTo>
                  <a:pt x="692764" y="10864"/>
                </a:lnTo>
                <a:lnTo>
                  <a:pt x="590722" y="17962"/>
                </a:lnTo>
                <a:lnTo>
                  <a:pt x="541200" y="22178"/>
                </a:lnTo>
                <a:lnTo>
                  <a:pt x="492831" y="26838"/>
                </a:lnTo>
                <a:lnTo>
                  <a:pt x="445730" y="31942"/>
                </a:lnTo>
                <a:lnTo>
                  <a:pt x="400011" y="37492"/>
                </a:lnTo>
                <a:lnTo>
                  <a:pt x="355791" y="43486"/>
                </a:lnTo>
                <a:lnTo>
                  <a:pt x="313184" y="49925"/>
                </a:lnTo>
                <a:lnTo>
                  <a:pt x="250714" y="60773"/>
                </a:lnTo>
                <a:lnTo>
                  <a:pt x="195186" y="72237"/>
                </a:lnTo>
                <a:lnTo>
                  <a:pt x="146598" y="84244"/>
                </a:lnTo>
                <a:lnTo>
                  <a:pt x="104952" y="96721"/>
                </a:lnTo>
                <a:lnTo>
                  <a:pt x="42482" y="122798"/>
                </a:lnTo>
                <a:lnTo>
                  <a:pt x="7777" y="149889"/>
                </a:lnTo>
                <a:lnTo>
                  <a:pt x="836" y="163633"/>
                </a:lnTo>
                <a:lnTo>
                  <a:pt x="836" y="177413"/>
                </a:lnTo>
                <a:lnTo>
                  <a:pt x="42482" y="218248"/>
                </a:lnTo>
                <a:lnTo>
                  <a:pt x="104952" y="244325"/>
                </a:lnTo>
                <a:lnTo>
                  <a:pt x="146598" y="256802"/>
                </a:lnTo>
                <a:lnTo>
                  <a:pt x="195186" y="268809"/>
                </a:lnTo>
                <a:lnTo>
                  <a:pt x="250714" y="280273"/>
                </a:lnTo>
                <a:lnTo>
                  <a:pt x="313184" y="291122"/>
                </a:lnTo>
                <a:lnTo>
                  <a:pt x="355791" y="297561"/>
                </a:lnTo>
                <a:lnTo>
                  <a:pt x="400012" y="303556"/>
                </a:lnTo>
                <a:lnTo>
                  <a:pt x="445732" y="309108"/>
                </a:lnTo>
                <a:lnTo>
                  <a:pt x="492835" y="314215"/>
                </a:lnTo>
                <a:lnTo>
                  <a:pt x="541206" y="318878"/>
                </a:lnTo>
                <a:lnTo>
                  <a:pt x="590730" y="323097"/>
                </a:lnTo>
                <a:lnTo>
                  <a:pt x="641291" y="326872"/>
                </a:lnTo>
                <a:lnTo>
                  <a:pt x="745065" y="333089"/>
                </a:lnTo>
                <a:lnTo>
                  <a:pt x="851605" y="337531"/>
                </a:lnTo>
                <a:lnTo>
                  <a:pt x="959990" y="340195"/>
                </a:lnTo>
                <a:lnTo>
                  <a:pt x="1069297" y="341083"/>
                </a:lnTo>
                <a:lnTo>
                  <a:pt x="1178604" y="340195"/>
                </a:lnTo>
                <a:lnTo>
                  <a:pt x="1286988" y="337531"/>
                </a:lnTo>
                <a:lnTo>
                  <a:pt x="1393529" y="333089"/>
                </a:lnTo>
                <a:lnTo>
                  <a:pt x="1497302" y="326872"/>
                </a:lnTo>
                <a:lnTo>
                  <a:pt x="1547864" y="323097"/>
                </a:lnTo>
                <a:lnTo>
                  <a:pt x="1597387" y="318878"/>
                </a:lnTo>
                <a:lnTo>
                  <a:pt x="1645758" y="314215"/>
                </a:lnTo>
                <a:lnTo>
                  <a:pt x="1692861" y="309108"/>
                </a:lnTo>
                <a:lnTo>
                  <a:pt x="1738581" y="303556"/>
                </a:lnTo>
                <a:lnTo>
                  <a:pt x="1782802" y="297561"/>
                </a:lnTo>
                <a:lnTo>
                  <a:pt x="1825410" y="291122"/>
                </a:lnTo>
                <a:lnTo>
                  <a:pt x="1887881" y="280273"/>
                </a:lnTo>
                <a:lnTo>
                  <a:pt x="1943411" y="268809"/>
                </a:lnTo>
                <a:lnTo>
                  <a:pt x="1992000" y="256802"/>
                </a:lnTo>
                <a:lnTo>
                  <a:pt x="2033647" y="244325"/>
                </a:lnTo>
                <a:lnTo>
                  <a:pt x="2096118" y="218248"/>
                </a:lnTo>
                <a:lnTo>
                  <a:pt x="2130824" y="191158"/>
                </a:lnTo>
                <a:lnTo>
                  <a:pt x="2137766" y="177413"/>
                </a:lnTo>
                <a:lnTo>
                  <a:pt x="2137766" y="163633"/>
                </a:lnTo>
                <a:lnTo>
                  <a:pt x="2096118" y="122798"/>
                </a:lnTo>
                <a:lnTo>
                  <a:pt x="2033647" y="96721"/>
                </a:lnTo>
                <a:lnTo>
                  <a:pt x="1992000" y="84244"/>
                </a:lnTo>
                <a:lnTo>
                  <a:pt x="1943411" y="72237"/>
                </a:lnTo>
                <a:lnTo>
                  <a:pt x="1887881" y="60773"/>
                </a:lnTo>
                <a:lnTo>
                  <a:pt x="1825410" y="49925"/>
                </a:lnTo>
                <a:lnTo>
                  <a:pt x="1782803" y="43486"/>
                </a:lnTo>
                <a:lnTo>
                  <a:pt x="1738582" y="37492"/>
                </a:lnTo>
                <a:lnTo>
                  <a:pt x="1692864" y="31942"/>
                </a:lnTo>
                <a:lnTo>
                  <a:pt x="1645763" y="26838"/>
                </a:lnTo>
                <a:lnTo>
                  <a:pt x="1597393" y="22178"/>
                </a:lnTo>
                <a:lnTo>
                  <a:pt x="1547871" y="17962"/>
                </a:lnTo>
                <a:lnTo>
                  <a:pt x="1445829" y="10864"/>
                </a:lnTo>
                <a:lnTo>
                  <a:pt x="1340558" y="5541"/>
                </a:lnTo>
                <a:lnTo>
                  <a:pt x="1232979" y="1994"/>
                </a:lnTo>
                <a:lnTo>
                  <a:pt x="1124012" y="221"/>
                </a:lnTo>
                <a:lnTo>
                  <a:pt x="1069297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pPr defTabSz="831738"/>
            <a:endParaRPr sz="1637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0557" y="5004569"/>
            <a:ext cx="2704308" cy="66605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899316" defTabSz="831738">
              <a:spcBef>
                <a:spcPts val="5"/>
              </a:spcBef>
            </a:pP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kern="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2227" y="3598892"/>
            <a:ext cx="2240498" cy="666058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519259" defTabSz="831738">
              <a:spcBef>
                <a:spcPts val="5"/>
              </a:spcBef>
            </a:pP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kern="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23" dirty="0">
                <a:solidFill>
                  <a:srgbClr val="FFFFFF"/>
                </a:solidFill>
                <a:latin typeface="Arial"/>
                <a:cs typeface="Arial"/>
              </a:rPr>
              <a:t>234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2227" y="2512461"/>
            <a:ext cx="2240498" cy="666058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519259" defTabSz="831738">
              <a:spcBef>
                <a:spcPts val="5"/>
              </a:spcBef>
            </a:pP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kern="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23" dirty="0">
                <a:solidFill>
                  <a:srgbClr val="FFFFFF"/>
                </a:solidFill>
                <a:latin typeface="Arial"/>
                <a:cs typeface="Arial"/>
              </a:rPr>
              <a:t>235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3664" y="1480808"/>
            <a:ext cx="3797699" cy="470090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146710" rIns="0" bIns="0" rtlCol="0">
            <a:spAutoFit/>
          </a:bodyPr>
          <a:lstStyle/>
          <a:p>
            <a:pPr marL="158261" defTabSz="831738">
              <a:spcBef>
                <a:spcPts val="1155"/>
              </a:spcBef>
            </a:pPr>
            <a:r>
              <a:rPr sz="2092" kern="0" spc="59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2092" kern="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kern="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(shape</a:t>
            </a:r>
            <a:r>
              <a:rPr sz="2092" kern="0" spc="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092" kern="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rgbClr val="FFFFFF"/>
                </a:solidFill>
                <a:latin typeface="Arial"/>
                <a:cs typeface="Arial"/>
              </a:rPr>
              <a:t>1000)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7330" y="4648094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 defTabSz="831738">
              <a:spcBef>
                <a:spcPts val="132"/>
              </a:spcBef>
            </a:pPr>
            <a:r>
              <a:rPr sz="2683" b="1" kern="0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7330" y="7143468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 defTabSz="831738">
              <a:spcBef>
                <a:spcPts val="132"/>
              </a:spcBef>
            </a:pPr>
            <a:r>
              <a:rPr sz="2683" b="1" kern="0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7330" y="2152709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 defTabSz="831738">
              <a:spcBef>
                <a:spcPts val="132"/>
              </a:spcBef>
            </a:pPr>
            <a:r>
              <a:rPr sz="2683" b="1" kern="0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74647" y="2279401"/>
            <a:ext cx="3596118" cy="4971376"/>
          </a:xfrm>
          <a:custGeom>
            <a:avLst/>
            <a:gdLst/>
            <a:ahLst/>
            <a:cxnLst/>
            <a:rect l="l" t="t" r="r" b="b"/>
            <a:pathLst>
              <a:path w="3953510" h="5465445">
                <a:moveTo>
                  <a:pt x="813181" y="0"/>
                </a:moveTo>
                <a:lnTo>
                  <a:pt x="3139747" y="0"/>
                </a:lnTo>
                <a:lnTo>
                  <a:pt x="3208520" y="39"/>
                </a:lnTo>
                <a:lnTo>
                  <a:pt x="3271853" y="318"/>
                </a:lnTo>
                <a:lnTo>
                  <a:pt x="3330032" y="1075"/>
                </a:lnTo>
                <a:lnTo>
                  <a:pt x="3383342" y="2550"/>
                </a:lnTo>
                <a:lnTo>
                  <a:pt x="3432070" y="4981"/>
                </a:lnTo>
                <a:lnTo>
                  <a:pt x="3476504" y="8607"/>
                </a:lnTo>
                <a:lnTo>
                  <a:pt x="3516928" y="13668"/>
                </a:lnTo>
                <a:lnTo>
                  <a:pt x="3586894" y="29050"/>
                </a:lnTo>
                <a:lnTo>
                  <a:pt x="3661754" y="58663"/>
                </a:lnTo>
                <a:lnTo>
                  <a:pt x="3704096" y="81557"/>
                </a:lnTo>
                <a:lnTo>
                  <a:pt x="3743795" y="108291"/>
                </a:lnTo>
                <a:lnTo>
                  <a:pt x="3780612" y="138626"/>
                </a:lnTo>
                <a:lnTo>
                  <a:pt x="3814308" y="172321"/>
                </a:lnTo>
                <a:lnTo>
                  <a:pt x="3844643" y="209139"/>
                </a:lnTo>
                <a:lnTo>
                  <a:pt x="3871377" y="248839"/>
                </a:lnTo>
                <a:lnTo>
                  <a:pt x="3894271" y="291181"/>
                </a:lnTo>
                <a:lnTo>
                  <a:pt x="3913085" y="335926"/>
                </a:lnTo>
                <a:lnTo>
                  <a:pt x="3932527" y="399306"/>
                </a:lnTo>
                <a:lnTo>
                  <a:pt x="3944320" y="476430"/>
                </a:lnTo>
                <a:lnTo>
                  <a:pt x="3947946" y="520862"/>
                </a:lnTo>
                <a:lnTo>
                  <a:pt x="3950376" y="569590"/>
                </a:lnTo>
                <a:lnTo>
                  <a:pt x="3951851" y="622900"/>
                </a:lnTo>
                <a:lnTo>
                  <a:pt x="3952608" y="681077"/>
                </a:lnTo>
                <a:lnTo>
                  <a:pt x="3952886" y="744409"/>
                </a:lnTo>
                <a:lnTo>
                  <a:pt x="3952926" y="813181"/>
                </a:lnTo>
                <a:lnTo>
                  <a:pt x="3952926" y="4652256"/>
                </a:lnTo>
                <a:lnTo>
                  <a:pt x="3952886" y="4721029"/>
                </a:lnTo>
                <a:lnTo>
                  <a:pt x="3952608" y="4784362"/>
                </a:lnTo>
                <a:lnTo>
                  <a:pt x="3951851" y="4842540"/>
                </a:lnTo>
                <a:lnTo>
                  <a:pt x="3950376" y="4895850"/>
                </a:lnTo>
                <a:lnTo>
                  <a:pt x="3947946" y="4944578"/>
                </a:lnTo>
                <a:lnTo>
                  <a:pt x="3944320" y="4989010"/>
                </a:lnTo>
                <a:lnTo>
                  <a:pt x="3939261" y="5029433"/>
                </a:lnTo>
                <a:lnTo>
                  <a:pt x="3923882" y="5099396"/>
                </a:lnTo>
                <a:lnTo>
                  <a:pt x="3894271" y="5174256"/>
                </a:lnTo>
                <a:lnTo>
                  <a:pt x="3871377" y="5216600"/>
                </a:lnTo>
                <a:lnTo>
                  <a:pt x="3844643" y="5256301"/>
                </a:lnTo>
                <a:lnTo>
                  <a:pt x="3814308" y="5293120"/>
                </a:lnTo>
                <a:lnTo>
                  <a:pt x="3780612" y="5326816"/>
                </a:lnTo>
                <a:lnTo>
                  <a:pt x="3743795" y="5357151"/>
                </a:lnTo>
                <a:lnTo>
                  <a:pt x="3704096" y="5383886"/>
                </a:lnTo>
                <a:lnTo>
                  <a:pt x="3661754" y="5406780"/>
                </a:lnTo>
                <a:lnTo>
                  <a:pt x="3617010" y="5425593"/>
                </a:lnTo>
                <a:lnTo>
                  <a:pt x="3553629" y="5445036"/>
                </a:lnTo>
                <a:lnTo>
                  <a:pt x="3476504" y="5456829"/>
                </a:lnTo>
                <a:lnTo>
                  <a:pt x="3432070" y="5460455"/>
                </a:lnTo>
                <a:lnTo>
                  <a:pt x="3383342" y="5462885"/>
                </a:lnTo>
                <a:lnTo>
                  <a:pt x="3330032" y="5464359"/>
                </a:lnTo>
                <a:lnTo>
                  <a:pt x="3271853" y="5465116"/>
                </a:lnTo>
                <a:lnTo>
                  <a:pt x="3208520" y="5465395"/>
                </a:lnTo>
                <a:lnTo>
                  <a:pt x="3139747" y="5465435"/>
                </a:lnTo>
                <a:lnTo>
                  <a:pt x="813181" y="5465435"/>
                </a:lnTo>
                <a:lnTo>
                  <a:pt x="744409" y="5465395"/>
                </a:lnTo>
                <a:lnTo>
                  <a:pt x="681077" y="5465116"/>
                </a:lnTo>
                <a:lnTo>
                  <a:pt x="622900" y="5464359"/>
                </a:lnTo>
                <a:lnTo>
                  <a:pt x="569590" y="5462885"/>
                </a:lnTo>
                <a:lnTo>
                  <a:pt x="520862" y="5460455"/>
                </a:lnTo>
                <a:lnTo>
                  <a:pt x="476430" y="5456829"/>
                </a:lnTo>
                <a:lnTo>
                  <a:pt x="436007" y="5451769"/>
                </a:lnTo>
                <a:lnTo>
                  <a:pt x="366041" y="5436391"/>
                </a:lnTo>
                <a:lnTo>
                  <a:pt x="291181" y="5406780"/>
                </a:lnTo>
                <a:lnTo>
                  <a:pt x="248839" y="5383886"/>
                </a:lnTo>
                <a:lnTo>
                  <a:pt x="209139" y="5357151"/>
                </a:lnTo>
                <a:lnTo>
                  <a:pt x="172321" y="5326816"/>
                </a:lnTo>
                <a:lnTo>
                  <a:pt x="138626" y="5293120"/>
                </a:lnTo>
                <a:lnTo>
                  <a:pt x="108291" y="5256301"/>
                </a:lnTo>
                <a:lnTo>
                  <a:pt x="81557" y="5216600"/>
                </a:lnTo>
                <a:lnTo>
                  <a:pt x="58663" y="5174256"/>
                </a:lnTo>
                <a:lnTo>
                  <a:pt x="39849" y="5129508"/>
                </a:lnTo>
                <a:lnTo>
                  <a:pt x="20402" y="5066133"/>
                </a:lnTo>
                <a:lnTo>
                  <a:pt x="8607" y="4989010"/>
                </a:lnTo>
                <a:lnTo>
                  <a:pt x="4981" y="4944578"/>
                </a:lnTo>
                <a:lnTo>
                  <a:pt x="2550" y="4895850"/>
                </a:lnTo>
                <a:lnTo>
                  <a:pt x="1075" y="4842540"/>
                </a:lnTo>
                <a:lnTo>
                  <a:pt x="318" y="4784362"/>
                </a:lnTo>
                <a:lnTo>
                  <a:pt x="39" y="4721029"/>
                </a:lnTo>
                <a:lnTo>
                  <a:pt x="0" y="4652256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900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7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9"/>
                </a:lnTo>
                <a:lnTo>
                  <a:pt x="108291" y="209139"/>
                </a:lnTo>
                <a:lnTo>
                  <a:pt x="138626" y="172321"/>
                </a:lnTo>
                <a:lnTo>
                  <a:pt x="172321" y="138626"/>
                </a:lnTo>
                <a:lnTo>
                  <a:pt x="209139" y="108291"/>
                </a:lnTo>
                <a:lnTo>
                  <a:pt x="248839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6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900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FF9300"/>
            </a:solidFill>
            <a:prstDash val="sysDot"/>
          </a:ln>
        </p:spPr>
        <p:txBody>
          <a:bodyPr wrap="square" lIns="0" tIns="0" rIns="0" bIns="0" rtlCol="0"/>
          <a:lstStyle/>
          <a:p>
            <a:pPr defTabSz="831738"/>
            <a:endParaRPr sz="1637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530" y="8789139"/>
            <a:ext cx="4010833" cy="1274881"/>
          </a:xfrm>
          <a:prstGeom prst="rect">
            <a:avLst/>
          </a:prstGeom>
        </p:spPr>
        <p:txBody>
          <a:bodyPr vert="horz" wrap="square" lIns="0" tIns="190607" rIns="0" bIns="0" rtlCol="0">
            <a:spAutoFit/>
          </a:bodyPr>
          <a:lstStyle/>
          <a:p>
            <a:pPr algn="ctr" defTabSz="831738">
              <a:spcBef>
                <a:spcPts val="1501"/>
              </a:spcBef>
            </a:pPr>
            <a:r>
              <a:rPr sz="2229" kern="0" spc="20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86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14" dirty="0">
                <a:solidFill>
                  <a:srgbClr val="FFFFFF"/>
                </a:solidFill>
                <a:latin typeface="Calibri"/>
                <a:cs typeface="Calibri"/>
              </a:rPr>
              <a:t>(e.g.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73" dirty="0">
                <a:solidFill>
                  <a:srgbClr val="FFFFFF"/>
                </a:solidFill>
                <a:latin typeface="Calibri"/>
                <a:cs typeface="Calibri"/>
              </a:rPr>
              <a:t>ImageNet)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5017" algn="ctr" defTabSz="831738">
              <a:spcBef>
                <a:spcPts val="1965"/>
              </a:spcBef>
            </a:pPr>
            <a:r>
              <a:rPr sz="3138" kern="0" spc="196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3138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38" kern="0" spc="159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13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92116" y="6098572"/>
            <a:ext cx="2704308" cy="66605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657304" defTabSz="831738">
              <a:spcBef>
                <a:spcPts val="5"/>
              </a:spcBef>
            </a:pPr>
            <a:r>
              <a:rPr sz="2092" kern="0" spc="64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092" kern="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01292" y="7507526"/>
            <a:ext cx="885456" cy="1355620"/>
          </a:xfrm>
          <a:custGeom>
            <a:avLst/>
            <a:gdLst/>
            <a:ahLst/>
            <a:cxnLst/>
            <a:rect l="l" t="t" r="r" b="b"/>
            <a:pathLst>
              <a:path w="973454" h="1490345">
                <a:moveTo>
                  <a:pt x="7" y="247856"/>
                </a:moveTo>
                <a:lnTo>
                  <a:pt x="7" y="1310064"/>
                </a:lnTo>
                <a:lnTo>
                  <a:pt x="4450" y="1333360"/>
                </a:lnTo>
                <a:lnTo>
                  <a:pt x="38254" y="1377843"/>
                </a:lnTo>
                <a:lnTo>
                  <a:pt x="101416" y="1417719"/>
                </a:lnTo>
                <a:lnTo>
                  <a:pt x="142557" y="1435257"/>
                </a:lnTo>
                <a:lnTo>
                  <a:pt x="189297" y="1450835"/>
                </a:lnTo>
                <a:lnTo>
                  <a:pt x="241058" y="1464185"/>
                </a:lnTo>
                <a:lnTo>
                  <a:pt x="297259" y="1475037"/>
                </a:lnTo>
                <a:lnTo>
                  <a:pt x="357320" y="1483121"/>
                </a:lnTo>
                <a:lnTo>
                  <a:pt x="420662" y="1488170"/>
                </a:lnTo>
                <a:lnTo>
                  <a:pt x="486705" y="1489912"/>
                </a:lnTo>
                <a:lnTo>
                  <a:pt x="552747" y="1488170"/>
                </a:lnTo>
                <a:lnTo>
                  <a:pt x="616088" y="1483121"/>
                </a:lnTo>
                <a:lnTo>
                  <a:pt x="676149" y="1475037"/>
                </a:lnTo>
                <a:lnTo>
                  <a:pt x="732348" y="1464185"/>
                </a:lnTo>
                <a:lnTo>
                  <a:pt x="784108" y="1450835"/>
                </a:lnTo>
                <a:lnTo>
                  <a:pt x="830847" y="1435257"/>
                </a:lnTo>
                <a:lnTo>
                  <a:pt x="871987" y="1417719"/>
                </a:lnTo>
                <a:lnTo>
                  <a:pt x="906946" y="1398491"/>
                </a:lnTo>
                <a:lnTo>
                  <a:pt x="956007" y="1356042"/>
                </a:lnTo>
                <a:lnTo>
                  <a:pt x="973391" y="1310064"/>
                </a:lnTo>
                <a:lnTo>
                  <a:pt x="973391" y="369507"/>
                </a:lnTo>
                <a:lnTo>
                  <a:pt x="486705" y="369507"/>
                </a:lnTo>
                <a:lnTo>
                  <a:pt x="420111" y="368015"/>
                </a:lnTo>
                <a:lnTo>
                  <a:pt x="356080" y="363662"/>
                </a:lnTo>
                <a:lnTo>
                  <a:pt x="295144" y="356632"/>
                </a:lnTo>
                <a:lnTo>
                  <a:pt x="237836" y="347107"/>
                </a:lnTo>
                <a:lnTo>
                  <a:pt x="184689" y="335272"/>
                </a:lnTo>
                <a:lnTo>
                  <a:pt x="136235" y="321310"/>
                </a:lnTo>
                <a:lnTo>
                  <a:pt x="93007" y="305403"/>
                </a:lnTo>
                <a:lnTo>
                  <a:pt x="55538" y="287736"/>
                </a:lnTo>
                <a:lnTo>
                  <a:pt x="24361" y="268493"/>
                </a:lnTo>
                <a:lnTo>
                  <a:pt x="7" y="247856"/>
                </a:lnTo>
                <a:close/>
              </a:path>
              <a:path w="973454" h="1490345">
                <a:moveTo>
                  <a:pt x="973391" y="247856"/>
                </a:moveTo>
                <a:lnTo>
                  <a:pt x="917865" y="287736"/>
                </a:lnTo>
                <a:lnTo>
                  <a:pt x="880398" y="305403"/>
                </a:lnTo>
                <a:lnTo>
                  <a:pt x="837172" y="321310"/>
                </a:lnTo>
                <a:lnTo>
                  <a:pt x="788719" y="335272"/>
                </a:lnTo>
                <a:lnTo>
                  <a:pt x="735572" y="347107"/>
                </a:lnTo>
                <a:lnTo>
                  <a:pt x="678265" y="356632"/>
                </a:lnTo>
                <a:lnTo>
                  <a:pt x="617329" y="363662"/>
                </a:lnTo>
                <a:lnTo>
                  <a:pt x="553298" y="368015"/>
                </a:lnTo>
                <a:lnTo>
                  <a:pt x="486705" y="369507"/>
                </a:lnTo>
                <a:lnTo>
                  <a:pt x="973391" y="369507"/>
                </a:lnTo>
                <a:lnTo>
                  <a:pt x="973391" y="247856"/>
                </a:lnTo>
                <a:close/>
              </a:path>
              <a:path w="973454" h="1490345">
                <a:moveTo>
                  <a:pt x="486705" y="0"/>
                </a:moveTo>
                <a:lnTo>
                  <a:pt x="433408" y="1017"/>
                </a:lnTo>
                <a:lnTo>
                  <a:pt x="380630" y="4071"/>
                </a:lnTo>
                <a:lnTo>
                  <a:pt x="328886" y="9162"/>
                </a:lnTo>
                <a:lnTo>
                  <a:pt x="278691" y="16291"/>
                </a:lnTo>
                <a:lnTo>
                  <a:pt x="230561" y="25461"/>
                </a:lnTo>
                <a:lnTo>
                  <a:pt x="185011" y="36672"/>
                </a:lnTo>
                <a:lnTo>
                  <a:pt x="142558" y="49925"/>
                </a:lnTo>
                <a:lnTo>
                  <a:pt x="91237" y="71065"/>
                </a:lnTo>
                <a:lnTo>
                  <a:pt x="51321" y="94191"/>
                </a:lnTo>
                <a:lnTo>
                  <a:pt x="5702" y="144417"/>
                </a:lnTo>
                <a:lnTo>
                  <a:pt x="0" y="170523"/>
                </a:lnTo>
                <a:lnTo>
                  <a:pt x="5702" y="196629"/>
                </a:lnTo>
                <a:lnTo>
                  <a:pt x="51321" y="246855"/>
                </a:lnTo>
                <a:lnTo>
                  <a:pt x="91237" y="269981"/>
                </a:lnTo>
                <a:lnTo>
                  <a:pt x="142558" y="291122"/>
                </a:lnTo>
                <a:lnTo>
                  <a:pt x="185010" y="304377"/>
                </a:lnTo>
                <a:lnTo>
                  <a:pt x="230559" y="315593"/>
                </a:lnTo>
                <a:lnTo>
                  <a:pt x="278690" y="324769"/>
                </a:lnTo>
                <a:lnTo>
                  <a:pt x="328885" y="331907"/>
                </a:lnTo>
                <a:lnTo>
                  <a:pt x="380630" y="337005"/>
                </a:lnTo>
                <a:lnTo>
                  <a:pt x="433407" y="340064"/>
                </a:lnTo>
                <a:lnTo>
                  <a:pt x="486701" y="341083"/>
                </a:lnTo>
                <a:lnTo>
                  <a:pt x="539994" y="340064"/>
                </a:lnTo>
                <a:lnTo>
                  <a:pt x="592772" y="337005"/>
                </a:lnTo>
                <a:lnTo>
                  <a:pt x="644517" y="331907"/>
                </a:lnTo>
                <a:lnTo>
                  <a:pt x="694714" y="324769"/>
                </a:lnTo>
                <a:lnTo>
                  <a:pt x="742846" y="315593"/>
                </a:lnTo>
                <a:lnTo>
                  <a:pt x="788397" y="304377"/>
                </a:lnTo>
                <a:lnTo>
                  <a:pt x="830851" y="291122"/>
                </a:lnTo>
                <a:lnTo>
                  <a:pt x="882172" y="269981"/>
                </a:lnTo>
                <a:lnTo>
                  <a:pt x="922089" y="246855"/>
                </a:lnTo>
                <a:lnTo>
                  <a:pt x="967707" y="196629"/>
                </a:lnTo>
                <a:lnTo>
                  <a:pt x="973410" y="170523"/>
                </a:lnTo>
                <a:lnTo>
                  <a:pt x="967707" y="144417"/>
                </a:lnTo>
                <a:lnTo>
                  <a:pt x="922089" y="94191"/>
                </a:lnTo>
                <a:lnTo>
                  <a:pt x="882172" y="71065"/>
                </a:lnTo>
                <a:lnTo>
                  <a:pt x="830851" y="49925"/>
                </a:lnTo>
                <a:lnTo>
                  <a:pt x="788398" y="36672"/>
                </a:lnTo>
                <a:lnTo>
                  <a:pt x="742849" y="25461"/>
                </a:lnTo>
                <a:lnTo>
                  <a:pt x="694719" y="16291"/>
                </a:lnTo>
                <a:lnTo>
                  <a:pt x="644524" y="9162"/>
                </a:lnTo>
                <a:lnTo>
                  <a:pt x="592779" y="4071"/>
                </a:lnTo>
                <a:lnTo>
                  <a:pt x="540001" y="1017"/>
                </a:lnTo>
                <a:lnTo>
                  <a:pt x="486705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pPr defTabSz="831738"/>
            <a:endParaRPr sz="1637" kern="0">
              <a:solidFill>
                <a:sysClr val="windowText" lastClr="000000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2116" y="5012151"/>
            <a:ext cx="2704308" cy="66605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899316" defTabSz="831738">
              <a:spcBef>
                <a:spcPts val="5"/>
              </a:spcBef>
            </a:pP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kern="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23786" y="3606474"/>
            <a:ext cx="2240498" cy="666058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519259" defTabSz="831738">
              <a:spcBef>
                <a:spcPts val="5"/>
              </a:spcBef>
            </a:pP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kern="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23" dirty="0">
                <a:solidFill>
                  <a:srgbClr val="FFFFFF"/>
                </a:solidFill>
                <a:latin typeface="Arial"/>
                <a:cs typeface="Arial"/>
              </a:rPr>
              <a:t>234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23786" y="2520042"/>
            <a:ext cx="2240498" cy="666058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519259" defTabSz="831738">
              <a:spcBef>
                <a:spcPts val="5"/>
              </a:spcBef>
            </a:pP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kern="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23" dirty="0">
                <a:solidFill>
                  <a:srgbClr val="FFFFFF"/>
                </a:solidFill>
                <a:latin typeface="Arial"/>
                <a:cs typeface="Arial"/>
              </a:rPr>
              <a:t>235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29674" y="1485114"/>
            <a:ext cx="1428975" cy="470090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146710" rIns="0" bIns="0" rtlCol="0">
            <a:spAutoFit/>
          </a:bodyPr>
          <a:lstStyle/>
          <a:p>
            <a:pPr algn="ctr" defTabSz="831738">
              <a:spcBef>
                <a:spcPts val="1155"/>
              </a:spcBef>
            </a:pPr>
            <a:r>
              <a:rPr sz="2092" kern="0" spc="-4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28889" y="4655666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 defTabSz="831738">
              <a:spcBef>
                <a:spcPts val="132"/>
              </a:spcBef>
            </a:pPr>
            <a:r>
              <a:rPr sz="2683" b="1" kern="0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28889" y="7151041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 defTabSz="831738">
              <a:spcBef>
                <a:spcPts val="132"/>
              </a:spcBef>
            </a:pPr>
            <a:r>
              <a:rPr sz="2683" b="1" kern="0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28889" y="2160291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 defTabSz="831738">
              <a:spcBef>
                <a:spcPts val="132"/>
              </a:spcBef>
            </a:pPr>
            <a:r>
              <a:rPr sz="2683" b="1" kern="0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46206" y="2320404"/>
            <a:ext cx="3596118" cy="4971376"/>
          </a:xfrm>
          <a:custGeom>
            <a:avLst/>
            <a:gdLst/>
            <a:ahLst/>
            <a:cxnLst/>
            <a:rect l="l" t="t" r="r" b="b"/>
            <a:pathLst>
              <a:path w="3953509" h="5465445">
                <a:moveTo>
                  <a:pt x="813181" y="0"/>
                </a:moveTo>
                <a:lnTo>
                  <a:pt x="3139747" y="0"/>
                </a:lnTo>
                <a:lnTo>
                  <a:pt x="3208520" y="39"/>
                </a:lnTo>
                <a:lnTo>
                  <a:pt x="3271853" y="318"/>
                </a:lnTo>
                <a:lnTo>
                  <a:pt x="3330032" y="1075"/>
                </a:lnTo>
                <a:lnTo>
                  <a:pt x="3383342" y="2550"/>
                </a:lnTo>
                <a:lnTo>
                  <a:pt x="3432070" y="4981"/>
                </a:lnTo>
                <a:lnTo>
                  <a:pt x="3476504" y="8607"/>
                </a:lnTo>
                <a:lnTo>
                  <a:pt x="3516928" y="13668"/>
                </a:lnTo>
                <a:lnTo>
                  <a:pt x="3586894" y="29050"/>
                </a:lnTo>
                <a:lnTo>
                  <a:pt x="3661754" y="58663"/>
                </a:lnTo>
                <a:lnTo>
                  <a:pt x="3704096" y="81557"/>
                </a:lnTo>
                <a:lnTo>
                  <a:pt x="3743795" y="108291"/>
                </a:lnTo>
                <a:lnTo>
                  <a:pt x="3780612" y="138626"/>
                </a:lnTo>
                <a:lnTo>
                  <a:pt x="3814308" y="172321"/>
                </a:lnTo>
                <a:lnTo>
                  <a:pt x="3844643" y="209139"/>
                </a:lnTo>
                <a:lnTo>
                  <a:pt x="3871377" y="248839"/>
                </a:lnTo>
                <a:lnTo>
                  <a:pt x="3894271" y="291181"/>
                </a:lnTo>
                <a:lnTo>
                  <a:pt x="3913085" y="335926"/>
                </a:lnTo>
                <a:lnTo>
                  <a:pt x="3932527" y="399306"/>
                </a:lnTo>
                <a:lnTo>
                  <a:pt x="3944320" y="476430"/>
                </a:lnTo>
                <a:lnTo>
                  <a:pt x="3947946" y="520862"/>
                </a:lnTo>
                <a:lnTo>
                  <a:pt x="3950376" y="569590"/>
                </a:lnTo>
                <a:lnTo>
                  <a:pt x="3951851" y="622900"/>
                </a:lnTo>
                <a:lnTo>
                  <a:pt x="3952608" y="681077"/>
                </a:lnTo>
                <a:lnTo>
                  <a:pt x="3952886" y="744409"/>
                </a:lnTo>
                <a:lnTo>
                  <a:pt x="3952926" y="813181"/>
                </a:lnTo>
                <a:lnTo>
                  <a:pt x="3952926" y="4652256"/>
                </a:lnTo>
                <a:lnTo>
                  <a:pt x="3952886" y="4721029"/>
                </a:lnTo>
                <a:lnTo>
                  <a:pt x="3952608" y="4784362"/>
                </a:lnTo>
                <a:lnTo>
                  <a:pt x="3951851" y="4842540"/>
                </a:lnTo>
                <a:lnTo>
                  <a:pt x="3950376" y="4895850"/>
                </a:lnTo>
                <a:lnTo>
                  <a:pt x="3947946" y="4944578"/>
                </a:lnTo>
                <a:lnTo>
                  <a:pt x="3944320" y="4989010"/>
                </a:lnTo>
                <a:lnTo>
                  <a:pt x="3939261" y="5029433"/>
                </a:lnTo>
                <a:lnTo>
                  <a:pt x="3923882" y="5099396"/>
                </a:lnTo>
                <a:lnTo>
                  <a:pt x="3894271" y="5174256"/>
                </a:lnTo>
                <a:lnTo>
                  <a:pt x="3871377" y="5216600"/>
                </a:lnTo>
                <a:lnTo>
                  <a:pt x="3844643" y="5256301"/>
                </a:lnTo>
                <a:lnTo>
                  <a:pt x="3814308" y="5293120"/>
                </a:lnTo>
                <a:lnTo>
                  <a:pt x="3780612" y="5326816"/>
                </a:lnTo>
                <a:lnTo>
                  <a:pt x="3743795" y="5357151"/>
                </a:lnTo>
                <a:lnTo>
                  <a:pt x="3704096" y="5383886"/>
                </a:lnTo>
                <a:lnTo>
                  <a:pt x="3661754" y="5406780"/>
                </a:lnTo>
                <a:lnTo>
                  <a:pt x="3617010" y="5425593"/>
                </a:lnTo>
                <a:lnTo>
                  <a:pt x="3553629" y="5445036"/>
                </a:lnTo>
                <a:lnTo>
                  <a:pt x="3476504" y="5456829"/>
                </a:lnTo>
                <a:lnTo>
                  <a:pt x="3432070" y="5460455"/>
                </a:lnTo>
                <a:lnTo>
                  <a:pt x="3383342" y="5462885"/>
                </a:lnTo>
                <a:lnTo>
                  <a:pt x="3330032" y="5464359"/>
                </a:lnTo>
                <a:lnTo>
                  <a:pt x="3271853" y="5465116"/>
                </a:lnTo>
                <a:lnTo>
                  <a:pt x="3208520" y="5465395"/>
                </a:lnTo>
                <a:lnTo>
                  <a:pt x="3139747" y="5465435"/>
                </a:lnTo>
                <a:lnTo>
                  <a:pt x="813181" y="5465435"/>
                </a:lnTo>
                <a:lnTo>
                  <a:pt x="744409" y="5465395"/>
                </a:lnTo>
                <a:lnTo>
                  <a:pt x="681077" y="5465116"/>
                </a:lnTo>
                <a:lnTo>
                  <a:pt x="622900" y="5464359"/>
                </a:lnTo>
                <a:lnTo>
                  <a:pt x="569590" y="5462885"/>
                </a:lnTo>
                <a:lnTo>
                  <a:pt x="520862" y="5460455"/>
                </a:lnTo>
                <a:lnTo>
                  <a:pt x="476430" y="5456829"/>
                </a:lnTo>
                <a:lnTo>
                  <a:pt x="436007" y="5451769"/>
                </a:lnTo>
                <a:lnTo>
                  <a:pt x="366041" y="5436391"/>
                </a:lnTo>
                <a:lnTo>
                  <a:pt x="291181" y="5406780"/>
                </a:lnTo>
                <a:lnTo>
                  <a:pt x="248839" y="5383886"/>
                </a:lnTo>
                <a:lnTo>
                  <a:pt x="209139" y="5357151"/>
                </a:lnTo>
                <a:lnTo>
                  <a:pt x="172321" y="5326816"/>
                </a:lnTo>
                <a:lnTo>
                  <a:pt x="138626" y="5293120"/>
                </a:lnTo>
                <a:lnTo>
                  <a:pt x="108291" y="5256301"/>
                </a:lnTo>
                <a:lnTo>
                  <a:pt x="81557" y="5216600"/>
                </a:lnTo>
                <a:lnTo>
                  <a:pt x="58663" y="5174256"/>
                </a:lnTo>
                <a:lnTo>
                  <a:pt x="39849" y="5129508"/>
                </a:lnTo>
                <a:lnTo>
                  <a:pt x="20402" y="5066133"/>
                </a:lnTo>
                <a:lnTo>
                  <a:pt x="8607" y="4989010"/>
                </a:lnTo>
                <a:lnTo>
                  <a:pt x="4981" y="4944578"/>
                </a:lnTo>
                <a:lnTo>
                  <a:pt x="2550" y="4895850"/>
                </a:lnTo>
                <a:lnTo>
                  <a:pt x="1075" y="4842540"/>
                </a:lnTo>
                <a:lnTo>
                  <a:pt x="318" y="4784362"/>
                </a:lnTo>
                <a:lnTo>
                  <a:pt x="39" y="4721029"/>
                </a:lnTo>
                <a:lnTo>
                  <a:pt x="0" y="4652256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900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7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9"/>
                </a:lnTo>
                <a:lnTo>
                  <a:pt x="108291" y="209139"/>
                </a:lnTo>
                <a:lnTo>
                  <a:pt x="138626" y="172321"/>
                </a:lnTo>
                <a:lnTo>
                  <a:pt x="172321" y="138626"/>
                </a:lnTo>
                <a:lnTo>
                  <a:pt x="209139" y="108291"/>
                </a:lnTo>
                <a:lnTo>
                  <a:pt x="248839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6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900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FF9300"/>
            </a:solidFill>
            <a:prstDash val="sysDot"/>
          </a:ln>
        </p:spPr>
        <p:txBody>
          <a:bodyPr wrap="square" lIns="0" tIns="0" rIns="0" bIns="0" rtlCol="0"/>
          <a:lstStyle/>
          <a:p>
            <a:pPr defTabSz="831738"/>
            <a:endParaRPr sz="1637" kern="0">
              <a:solidFill>
                <a:sysClr val="windowText" lastClr="000000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02134" y="8776991"/>
            <a:ext cx="5268261" cy="1244863"/>
          </a:xfrm>
          <a:prstGeom prst="rect">
            <a:avLst/>
          </a:prstGeom>
        </p:spPr>
        <p:txBody>
          <a:bodyPr vert="horz" wrap="square" lIns="0" tIns="195805" rIns="0" bIns="0" rtlCol="0">
            <a:spAutoFit/>
          </a:bodyPr>
          <a:lstStyle/>
          <a:p>
            <a:pPr marL="11552" defTabSz="831738">
              <a:spcBef>
                <a:spcPts val="1542"/>
              </a:spcBef>
            </a:pPr>
            <a:r>
              <a:rPr sz="2000" kern="0" spc="146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000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kern="0" spc="186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000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kern="0" spc="114" dirty="0">
                <a:solidFill>
                  <a:srgbClr val="FFFFFF"/>
                </a:solidFill>
                <a:latin typeface="Calibri"/>
                <a:cs typeface="Calibri"/>
              </a:rPr>
              <a:t>(e.g.</a:t>
            </a:r>
            <a:r>
              <a:rPr sz="2000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kern="0" spc="132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000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kern="0" spc="182" dirty="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r>
              <a:rPr sz="2000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kern="0" spc="182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kern="0" spc="186" dirty="0">
                <a:solidFill>
                  <a:srgbClr val="FFFFFF"/>
                </a:solidFill>
                <a:latin typeface="Calibri"/>
                <a:cs typeface="Calibri"/>
              </a:rPr>
              <a:t>Tumor)</a:t>
            </a:r>
            <a:endParaRPr sz="20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015414" algn="ctr" defTabSz="831738">
              <a:spcBef>
                <a:spcPts val="2019"/>
              </a:spcBef>
            </a:pPr>
            <a:r>
              <a:rPr sz="3138" kern="0" spc="20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3138" kern="0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38" kern="0" spc="227" dirty="0">
                <a:solidFill>
                  <a:srgbClr val="FFFFFF"/>
                </a:solidFill>
                <a:latin typeface="Calibri"/>
                <a:cs typeface="Calibri"/>
              </a:rPr>
              <a:t>Extraction</a:t>
            </a:r>
            <a:endParaRPr sz="3138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06854" y="8224660"/>
            <a:ext cx="1526011" cy="91838"/>
            <a:chOff x="5613682" y="9042049"/>
            <a:chExt cx="1677670" cy="100965"/>
          </a:xfrm>
        </p:grpSpPr>
        <p:sp>
          <p:nvSpPr>
            <p:cNvPr id="31" name="object 31"/>
            <p:cNvSpPr/>
            <p:nvPr/>
          </p:nvSpPr>
          <p:spPr>
            <a:xfrm>
              <a:off x="5613682" y="9092309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3" y="0"/>
                  </a:lnTo>
                  <a:lnTo>
                    <a:pt x="1587564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190775" y="904204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102951" y="3885165"/>
            <a:ext cx="1534097" cy="740961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234504" marR="4621" indent="-223530" defTabSz="831738">
              <a:lnSpc>
                <a:spcPct val="109400"/>
              </a:lnSpc>
              <a:spcBef>
                <a:spcPts val="86"/>
              </a:spcBef>
            </a:pPr>
            <a:r>
              <a:rPr sz="2229" kern="0" spc="191" dirty="0">
                <a:solidFill>
                  <a:srgbClr val="FF644E"/>
                </a:solidFill>
                <a:latin typeface="Calibri"/>
                <a:cs typeface="Calibri"/>
              </a:rPr>
              <a:t>Stays</a:t>
            </a:r>
            <a:r>
              <a:rPr sz="2229" kern="0" spc="-14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229" kern="0" spc="191" dirty="0">
                <a:solidFill>
                  <a:srgbClr val="FF644E"/>
                </a:solidFill>
                <a:latin typeface="Calibri"/>
                <a:cs typeface="Calibri"/>
              </a:rPr>
              <a:t>same </a:t>
            </a:r>
            <a:r>
              <a:rPr sz="2229" kern="0" spc="141" dirty="0">
                <a:solidFill>
                  <a:srgbClr val="FF644E"/>
                </a:solidFill>
                <a:latin typeface="Calibri"/>
                <a:cs typeface="Calibri"/>
              </a:rPr>
              <a:t>(frozen)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65102" y="7847441"/>
            <a:ext cx="1209488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231" dirty="0">
                <a:solidFill>
                  <a:srgbClr val="61D836"/>
                </a:solidFill>
                <a:latin typeface="Calibri"/>
                <a:cs typeface="Calibri"/>
              </a:rPr>
              <a:t>Changes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65102" y="1530494"/>
            <a:ext cx="1209488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231" dirty="0">
                <a:solidFill>
                  <a:srgbClr val="61D836"/>
                </a:solidFill>
                <a:latin typeface="Calibri"/>
                <a:cs typeface="Calibri"/>
              </a:rPr>
              <a:t>Changes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106854" y="1879141"/>
            <a:ext cx="1526011" cy="91838"/>
            <a:chOff x="5613682" y="2065895"/>
            <a:chExt cx="1677670" cy="100965"/>
          </a:xfrm>
        </p:grpSpPr>
        <p:sp>
          <p:nvSpPr>
            <p:cNvPr id="37" name="object 37"/>
            <p:cNvSpPr/>
            <p:nvPr/>
          </p:nvSpPr>
          <p:spPr>
            <a:xfrm>
              <a:off x="5613682" y="2116155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3" y="0"/>
                  </a:lnTo>
                  <a:lnTo>
                    <a:pt x="1587564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190775" y="20658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1354788" y="6329319"/>
            <a:ext cx="1526011" cy="91838"/>
            <a:chOff x="12482552" y="6958343"/>
            <a:chExt cx="1677670" cy="100965"/>
          </a:xfrm>
        </p:grpSpPr>
        <p:sp>
          <p:nvSpPr>
            <p:cNvPr id="40" name="object 40"/>
            <p:cNvSpPr/>
            <p:nvPr/>
          </p:nvSpPr>
          <p:spPr>
            <a:xfrm>
              <a:off x="12482552" y="7008603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3" y="0"/>
                  </a:lnTo>
                  <a:lnTo>
                    <a:pt x="1587564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4059676" y="695834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1354788" y="8224660"/>
            <a:ext cx="1526011" cy="91838"/>
            <a:chOff x="12482552" y="9042049"/>
            <a:chExt cx="1677670" cy="100965"/>
          </a:xfrm>
        </p:grpSpPr>
        <p:sp>
          <p:nvSpPr>
            <p:cNvPr id="43" name="object 43"/>
            <p:cNvSpPr/>
            <p:nvPr/>
          </p:nvSpPr>
          <p:spPr>
            <a:xfrm>
              <a:off x="12482552" y="9092309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3" y="0"/>
                  </a:lnTo>
                  <a:lnTo>
                    <a:pt x="1587564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4059676" y="904204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1354788" y="1879141"/>
            <a:ext cx="1526011" cy="91838"/>
            <a:chOff x="12482552" y="2065895"/>
            <a:chExt cx="1677670" cy="100965"/>
          </a:xfrm>
        </p:grpSpPr>
        <p:sp>
          <p:nvSpPr>
            <p:cNvPr id="46" name="object 46"/>
            <p:cNvSpPr/>
            <p:nvPr/>
          </p:nvSpPr>
          <p:spPr>
            <a:xfrm>
              <a:off x="12482552" y="2116155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3" y="0"/>
                  </a:lnTo>
                  <a:lnTo>
                    <a:pt x="1587564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4059676" y="20658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4040078" y="6098572"/>
            <a:ext cx="2704308" cy="66605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657304" defTabSz="831738">
              <a:spcBef>
                <a:spcPts val="5"/>
              </a:spcBef>
            </a:pPr>
            <a:r>
              <a:rPr sz="2092" kern="0" spc="64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092" kern="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949246" y="7507526"/>
            <a:ext cx="885456" cy="1355620"/>
          </a:xfrm>
          <a:custGeom>
            <a:avLst/>
            <a:gdLst/>
            <a:ahLst/>
            <a:cxnLst/>
            <a:rect l="l" t="t" r="r" b="b"/>
            <a:pathLst>
              <a:path w="973455" h="1490345">
                <a:moveTo>
                  <a:pt x="26" y="247856"/>
                </a:moveTo>
                <a:lnTo>
                  <a:pt x="26" y="1310064"/>
                </a:lnTo>
                <a:lnTo>
                  <a:pt x="4469" y="1333360"/>
                </a:lnTo>
                <a:lnTo>
                  <a:pt x="38272" y="1377843"/>
                </a:lnTo>
                <a:lnTo>
                  <a:pt x="101434" y="1417719"/>
                </a:lnTo>
                <a:lnTo>
                  <a:pt x="142574" y="1435257"/>
                </a:lnTo>
                <a:lnTo>
                  <a:pt x="189314" y="1450835"/>
                </a:lnTo>
                <a:lnTo>
                  <a:pt x="241073" y="1464185"/>
                </a:lnTo>
                <a:lnTo>
                  <a:pt x="297273" y="1475037"/>
                </a:lnTo>
                <a:lnTo>
                  <a:pt x="357333" y="1483121"/>
                </a:lnTo>
                <a:lnTo>
                  <a:pt x="420672" y="1488170"/>
                </a:lnTo>
                <a:lnTo>
                  <a:pt x="486712" y="1489912"/>
                </a:lnTo>
                <a:lnTo>
                  <a:pt x="552753" y="1488170"/>
                </a:lnTo>
                <a:lnTo>
                  <a:pt x="616092" y="1483121"/>
                </a:lnTo>
                <a:lnTo>
                  <a:pt x="676152" y="1475037"/>
                </a:lnTo>
                <a:lnTo>
                  <a:pt x="732352" y="1464185"/>
                </a:lnTo>
                <a:lnTo>
                  <a:pt x="784111" y="1450835"/>
                </a:lnTo>
                <a:lnTo>
                  <a:pt x="830851" y="1435257"/>
                </a:lnTo>
                <a:lnTo>
                  <a:pt x="871991" y="1417719"/>
                </a:lnTo>
                <a:lnTo>
                  <a:pt x="906952" y="1398491"/>
                </a:lnTo>
                <a:lnTo>
                  <a:pt x="956014" y="1356042"/>
                </a:lnTo>
                <a:lnTo>
                  <a:pt x="973399" y="1310064"/>
                </a:lnTo>
                <a:lnTo>
                  <a:pt x="973399" y="369507"/>
                </a:lnTo>
                <a:lnTo>
                  <a:pt x="486712" y="369507"/>
                </a:lnTo>
                <a:lnTo>
                  <a:pt x="420122" y="368015"/>
                </a:lnTo>
                <a:lnTo>
                  <a:pt x="356093" y="363662"/>
                </a:lnTo>
                <a:lnTo>
                  <a:pt x="295159" y="356632"/>
                </a:lnTo>
                <a:lnTo>
                  <a:pt x="237852" y="347107"/>
                </a:lnTo>
                <a:lnTo>
                  <a:pt x="184706" y="335272"/>
                </a:lnTo>
                <a:lnTo>
                  <a:pt x="136253" y="321310"/>
                </a:lnTo>
                <a:lnTo>
                  <a:pt x="93025" y="305403"/>
                </a:lnTo>
                <a:lnTo>
                  <a:pt x="55557" y="287736"/>
                </a:lnTo>
                <a:lnTo>
                  <a:pt x="24379" y="268493"/>
                </a:lnTo>
                <a:lnTo>
                  <a:pt x="26" y="247856"/>
                </a:lnTo>
                <a:close/>
              </a:path>
              <a:path w="973455" h="1490345">
                <a:moveTo>
                  <a:pt x="973399" y="247856"/>
                </a:moveTo>
                <a:lnTo>
                  <a:pt x="917868" y="287736"/>
                </a:lnTo>
                <a:lnTo>
                  <a:pt x="880399" y="305403"/>
                </a:lnTo>
                <a:lnTo>
                  <a:pt x="837172" y="321310"/>
                </a:lnTo>
                <a:lnTo>
                  <a:pt x="788719" y="335272"/>
                </a:lnTo>
                <a:lnTo>
                  <a:pt x="735573" y="347107"/>
                </a:lnTo>
                <a:lnTo>
                  <a:pt x="678266" y="356632"/>
                </a:lnTo>
                <a:lnTo>
                  <a:pt x="617332" y="363662"/>
                </a:lnTo>
                <a:lnTo>
                  <a:pt x="553303" y="368015"/>
                </a:lnTo>
                <a:lnTo>
                  <a:pt x="486712" y="369507"/>
                </a:lnTo>
                <a:lnTo>
                  <a:pt x="973399" y="369507"/>
                </a:lnTo>
                <a:lnTo>
                  <a:pt x="973399" y="247856"/>
                </a:lnTo>
                <a:close/>
              </a:path>
              <a:path w="973455" h="1490345">
                <a:moveTo>
                  <a:pt x="486712" y="0"/>
                </a:moveTo>
                <a:lnTo>
                  <a:pt x="433403" y="1017"/>
                </a:lnTo>
                <a:lnTo>
                  <a:pt x="380619" y="4071"/>
                </a:lnTo>
                <a:lnTo>
                  <a:pt x="328873" y="9162"/>
                </a:lnTo>
                <a:lnTo>
                  <a:pt x="278679" y="16291"/>
                </a:lnTo>
                <a:lnTo>
                  <a:pt x="230550" y="25461"/>
                </a:lnTo>
                <a:lnTo>
                  <a:pt x="184997" y="36672"/>
                </a:lnTo>
                <a:lnTo>
                  <a:pt x="142534" y="49925"/>
                </a:lnTo>
                <a:lnTo>
                  <a:pt x="91222" y="71065"/>
                </a:lnTo>
                <a:lnTo>
                  <a:pt x="51312" y="94191"/>
                </a:lnTo>
                <a:lnTo>
                  <a:pt x="5701" y="144417"/>
                </a:lnTo>
                <a:lnTo>
                  <a:pt x="0" y="170523"/>
                </a:lnTo>
                <a:lnTo>
                  <a:pt x="5701" y="196629"/>
                </a:lnTo>
                <a:lnTo>
                  <a:pt x="51312" y="246855"/>
                </a:lnTo>
                <a:lnTo>
                  <a:pt x="91222" y="269981"/>
                </a:lnTo>
                <a:lnTo>
                  <a:pt x="142534" y="291122"/>
                </a:lnTo>
                <a:lnTo>
                  <a:pt x="185000" y="304377"/>
                </a:lnTo>
                <a:lnTo>
                  <a:pt x="230559" y="315593"/>
                </a:lnTo>
                <a:lnTo>
                  <a:pt x="278696" y="324769"/>
                </a:lnTo>
                <a:lnTo>
                  <a:pt x="328895" y="331907"/>
                </a:lnTo>
                <a:lnTo>
                  <a:pt x="380642" y="337005"/>
                </a:lnTo>
                <a:lnTo>
                  <a:pt x="433419" y="340064"/>
                </a:lnTo>
                <a:lnTo>
                  <a:pt x="486712" y="341083"/>
                </a:lnTo>
                <a:lnTo>
                  <a:pt x="540006" y="340064"/>
                </a:lnTo>
                <a:lnTo>
                  <a:pt x="592783" y="337005"/>
                </a:lnTo>
                <a:lnTo>
                  <a:pt x="644529" y="331907"/>
                </a:lnTo>
                <a:lnTo>
                  <a:pt x="694729" y="324769"/>
                </a:lnTo>
                <a:lnTo>
                  <a:pt x="742866" y="315593"/>
                </a:lnTo>
                <a:lnTo>
                  <a:pt x="788425" y="304377"/>
                </a:lnTo>
                <a:lnTo>
                  <a:pt x="830890" y="291122"/>
                </a:lnTo>
                <a:lnTo>
                  <a:pt x="882203" y="269981"/>
                </a:lnTo>
                <a:lnTo>
                  <a:pt x="922113" y="246855"/>
                </a:lnTo>
                <a:lnTo>
                  <a:pt x="967724" y="196629"/>
                </a:lnTo>
                <a:lnTo>
                  <a:pt x="973425" y="170523"/>
                </a:lnTo>
                <a:lnTo>
                  <a:pt x="967724" y="144417"/>
                </a:lnTo>
                <a:lnTo>
                  <a:pt x="922113" y="94191"/>
                </a:lnTo>
                <a:lnTo>
                  <a:pt x="882203" y="71065"/>
                </a:lnTo>
                <a:lnTo>
                  <a:pt x="830890" y="49925"/>
                </a:lnTo>
                <a:lnTo>
                  <a:pt x="788428" y="36672"/>
                </a:lnTo>
                <a:lnTo>
                  <a:pt x="742875" y="25461"/>
                </a:lnTo>
                <a:lnTo>
                  <a:pt x="694745" y="16291"/>
                </a:lnTo>
                <a:lnTo>
                  <a:pt x="644551" y="9162"/>
                </a:lnTo>
                <a:lnTo>
                  <a:pt x="592806" y="4071"/>
                </a:lnTo>
                <a:lnTo>
                  <a:pt x="540022" y="1017"/>
                </a:lnTo>
                <a:lnTo>
                  <a:pt x="486712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pPr defTabSz="831738"/>
            <a:endParaRPr sz="1637" kern="0">
              <a:solidFill>
                <a:sysClr val="windowText" lastClr="000000"/>
              </a:solidFill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040078" y="5012151"/>
            <a:ext cx="2704308" cy="66605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899316" defTabSz="831738">
              <a:spcBef>
                <a:spcPts val="5"/>
              </a:spcBef>
            </a:pP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kern="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271709" y="3606474"/>
            <a:ext cx="2240498" cy="666058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519836" defTabSz="831738">
              <a:spcBef>
                <a:spcPts val="5"/>
              </a:spcBef>
            </a:pP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kern="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23" dirty="0">
                <a:solidFill>
                  <a:srgbClr val="FFFFFF"/>
                </a:solidFill>
                <a:latin typeface="Arial"/>
                <a:cs typeface="Arial"/>
              </a:rPr>
              <a:t>234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271709" y="2520042"/>
            <a:ext cx="2240498" cy="666058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1949" rIns="0" bIns="0" rtlCol="0">
            <a:spAutoFit/>
          </a:bodyPr>
          <a:lstStyle/>
          <a:p>
            <a:pPr defTabSz="831738">
              <a:spcBef>
                <a:spcPts val="173"/>
              </a:spcBef>
            </a:pPr>
            <a:endParaRPr sz="2092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519836" defTabSz="831738">
              <a:spcBef>
                <a:spcPts val="5"/>
              </a:spcBef>
            </a:pPr>
            <a:r>
              <a:rPr sz="2092" kern="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092" kern="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92" kern="0" spc="-23" dirty="0">
                <a:solidFill>
                  <a:srgbClr val="FFFFFF"/>
                </a:solidFill>
                <a:latin typeface="Arial"/>
                <a:cs typeface="Arial"/>
              </a:rPr>
              <a:t>235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677635" y="1485114"/>
            <a:ext cx="1428975" cy="470090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146710" rIns="0" bIns="0" rtlCol="0">
            <a:spAutoFit/>
          </a:bodyPr>
          <a:lstStyle/>
          <a:p>
            <a:pPr algn="ctr" defTabSz="831738">
              <a:spcBef>
                <a:spcPts val="1155"/>
              </a:spcBef>
            </a:pPr>
            <a:r>
              <a:rPr sz="2092" kern="0" spc="-4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076830" y="4655666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 defTabSz="831738">
              <a:spcBef>
                <a:spcPts val="132"/>
              </a:spcBef>
            </a:pPr>
            <a:r>
              <a:rPr sz="2683" b="1" kern="0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076830" y="7151041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 defTabSz="831738">
              <a:spcBef>
                <a:spcPts val="132"/>
              </a:spcBef>
            </a:pPr>
            <a:r>
              <a:rPr sz="2683" b="1" kern="0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076830" y="2160291"/>
            <a:ext cx="412870" cy="300928"/>
          </a:xfrm>
          <a:prstGeom prst="rect">
            <a:avLst/>
          </a:prstGeom>
        </p:spPr>
        <p:txBody>
          <a:bodyPr vert="vert270" wrap="square" lIns="0" tIns="16750" rIns="0" bIns="0" rtlCol="0">
            <a:spAutoFit/>
          </a:bodyPr>
          <a:lstStyle/>
          <a:p>
            <a:pPr marL="11552" defTabSz="831738">
              <a:spcBef>
                <a:spcPts val="132"/>
              </a:spcBef>
            </a:pPr>
            <a:r>
              <a:rPr sz="2683" b="1" kern="0" spc="-559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683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3594148" y="4812483"/>
            <a:ext cx="3596118" cy="2479623"/>
          </a:xfrm>
          <a:custGeom>
            <a:avLst/>
            <a:gdLst/>
            <a:ahLst/>
            <a:cxnLst/>
            <a:rect l="l" t="t" r="r" b="b"/>
            <a:pathLst>
              <a:path w="3953509" h="2726054">
                <a:moveTo>
                  <a:pt x="813181" y="0"/>
                </a:moveTo>
                <a:lnTo>
                  <a:pt x="3139747" y="0"/>
                </a:lnTo>
                <a:lnTo>
                  <a:pt x="3208520" y="39"/>
                </a:lnTo>
                <a:lnTo>
                  <a:pt x="3271853" y="318"/>
                </a:lnTo>
                <a:lnTo>
                  <a:pt x="3330032" y="1075"/>
                </a:lnTo>
                <a:lnTo>
                  <a:pt x="3383342" y="2550"/>
                </a:lnTo>
                <a:lnTo>
                  <a:pt x="3432070" y="4981"/>
                </a:lnTo>
                <a:lnTo>
                  <a:pt x="3476504" y="8607"/>
                </a:lnTo>
                <a:lnTo>
                  <a:pt x="3516928" y="13668"/>
                </a:lnTo>
                <a:lnTo>
                  <a:pt x="3586894" y="29050"/>
                </a:lnTo>
                <a:lnTo>
                  <a:pt x="3661754" y="58663"/>
                </a:lnTo>
                <a:lnTo>
                  <a:pt x="3704096" y="81557"/>
                </a:lnTo>
                <a:lnTo>
                  <a:pt x="3743795" y="108291"/>
                </a:lnTo>
                <a:lnTo>
                  <a:pt x="3780612" y="138626"/>
                </a:lnTo>
                <a:lnTo>
                  <a:pt x="3814308" y="172321"/>
                </a:lnTo>
                <a:lnTo>
                  <a:pt x="3844643" y="209139"/>
                </a:lnTo>
                <a:lnTo>
                  <a:pt x="3871377" y="248839"/>
                </a:lnTo>
                <a:lnTo>
                  <a:pt x="3894271" y="291181"/>
                </a:lnTo>
                <a:lnTo>
                  <a:pt x="3913085" y="335926"/>
                </a:lnTo>
                <a:lnTo>
                  <a:pt x="3932527" y="399306"/>
                </a:lnTo>
                <a:lnTo>
                  <a:pt x="3944320" y="476430"/>
                </a:lnTo>
                <a:lnTo>
                  <a:pt x="3947946" y="520862"/>
                </a:lnTo>
                <a:lnTo>
                  <a:pt x="3950376" y="569590"/>
                </a:lnTo>
                <a:lnTo>
                  <a:pt x="3951851" y="622900"/>
                </a:lnTo>
                <a:lnTo>
                  <a:pt x="3952608" y="681077"/>
                </a:lnTo>
                <a:lnTo>
                  <a:pt x="3952886" y="744409"/>
                </a:lnTo>
                <a:lnTo>
                  <a:pt x="3952926" y="813181"/>
                </a:lnTo>
                <a:lnTo>
                  <a:pt x="3952926" y="1912496"/>
                </a:lnTo>
                <a:lnTo>
                  <a:pt x="3952886" y="1981270"/>
                </a:lnTo>
                <a:lnTo>
                  <a:pt x="3952608" y="2044603"/>
                </a:lnTo>
                <a:lnTo>
                  <a:pt x="3951851" y="2102781"/>
                </a:lnTo>
                <a:lnTo>
                  <a:pt x="3950376" y="2156091"/>
                </a:lnTo>
                <a:lnTo>
                  <a:pt x="3947946" y="2204820"/>
                </a:lnTo>
                <a:lnTo>
                  <a:pt x="3944320" y="2249253"/>
                </a:lnTo>
                <a:lnTo>
                  <a:pt x="3939261" y="2289677"/>
                </a:lnTo>
                <a:lnTo>
                  <a:pt x="3923882" y="2359644"/>
                </a:lnTo>
                <a:lnTo>
                  <a:pt x="3894271" y="2434504"/>
                </a:lnTo>
                <a:lnTo>
                  <a:pt x="3871377" y="2476845"/>
                </a:lnTo>
                <a:lnTo>
                  <a:pt x="3844643" y="2516545"/>
                </a:lnTo>
                <a:lnTo>
                  <a:pt x="3814308" y="2553362"/>
                </a:lnTo>
                <a:lnTo>
                  <a:pt x="3780612" y="2587058"/>
                </a:lnTo>
                <a:lnTo>
                  <a:pt x="3743795" y="2617392"/>
                </a:lnTo>
                <a:lnTo>
                  <a:pt x="3704096" y="2644126"/>
                </a:lnTo>
                <a:lnTo>
                  <a:pt x="3661754" y="2667020"/>
                </a:lnTo>
                <a:lnTo>
                  <a:pt x="3617010" y="2685834"/>
                </a:lnTo>
                <a:lnTo>
                  <a:pt x="3553629" y="2705282"/>
                </a:lnTo>
                <a:lnTo>
                  <a:pt x="3476504" y="2717078"/>
                </a:lnTo>
                <a:lnTo>
                  <a:pt x="3432070" y="2720705"/>
                </a:lnTo>
                <a:lnTo>
                  <a:pt x="3383342" y="2723136"/>
                </a:lnTo>
                <a:lnTo>
                  <a:pt x="3330032" y="2724610"/>
                </a:lnTo>
                <a:lnTo>
                  <a:pt x="3271853" y="2725367"/>
                </a:lnTo>
                <a:lnTo>
                  <a:pt x="3208520" y="2725646"/>
                </a:lnTo>
                <a:lnTo>
                  <a:pt x="3139747" y="2725686"/>
                </a:lnTo>
                <a:lnTo>
                  <a:pt x="813181" y="2725686"/>
                </a:lnTo>
                <a:lnTo>
                  <a:pt x="744409" y="2725646"/>
                </a:lnTo>
                <a:lnTo>
                  <a:pt x="681077" y="2725367"/>
                </a:lnTo>
                <a:lnTo>
                  <a:pt x="622900" y="2724610"/>
                </a:lnTo>
                <a:lnTo>
                  <a:pt x="569590" y="2723136"/>
                </a:lnTo>
                <a:lnTo>
                  <a:pt x="520862" y="2720705"/>
                </a:lnTo>
                <a:lnTo>
                  <a:pt x="476430" y="2717078"/>
                </a:lnTo>
                <a:lnTo>
                  <a:pt x="436007" y="2712017"/>
                </a:lnTo>
                <a:lnTo>
                  <a:pt x="366041" y="2696634"/>
                </a:lnTo>
                <a:lnTo>
                  <a:pt x="291181" y="2667020"/>
                </a:lnTo>
                <a:lnTo>
                  <a:pt x="248839" y="2644126"/>
                </a:lnTo>
                <a:lnTo>
                  <a:pt x="209139" y="2617392"/>
                </a:lnTo>
                <a:lnTo>
                  <a:pt x="172321" y="2587058"/>
                </a:lnTo>
                <a:lnTo>
                  <a:pt x="138626" y="2553362"/>
                </a:lnTo>
                <a:lnTo>
                  <a:pt x="108291" y="2516545"/>
                </a:lnTo>
                <a:lnTo>
                  <a:pt x="81557" y="2476845"/>
                </a:lnTo>
                <a:lnTo>
                  <a:pt x="58663" y="2434504"/>
                </a:lnTo>
                <a:lnTo>
                  <a:pt x="39849" y="2389759"/>
                </a:lnTo>
                <a:lnTo>
                  <a:pt x="20402" y="2326379"/>
                </a:lnTo>
                <a:lnTo>
                  <a:pt x="8607" y="2249253"/>
                </a:lnTo>
                <a:lnTo>
                  <a:pt x="4981" y="2204820"/>
                </a:lnTo>
                <a:lnTo>
                  <a:pt x="2550" y="2156091"/>
                </a:lnTo>
                <a:lnTo>
                  <a:pt x="1075" y="2102781"/>
                </a:lnTo>
                <a:lnTo>
                  <a:pt x="318" y="2044603"/>
                </a:lnTo>
                <a:lnTo>
                  <a:pt x="39" y="1981270"/>
                </a:lnTo>
                <a:lnTo>
                  <a:pt x="0" y="1912496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900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7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9"/>
                </a:lnTo>
                <a:lnTo>
                  <a:pt x="108291" y="209139"/>
                </a:lnTo>
                <a:lnTo>
                  <a:pt x="138626" y="172321"/>
                </a:lnTo>
                <a:lnTo>
                  <a:pt x="172321" y="138626"/>
                </a:lnTo>
                <a:lnTo>
                  <a:pt x="209139" y="108291"/>
                </a:lnTo>
                <a:lnTo>
                  <a:pt x="248839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6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900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FF9300"/>
            </a:solidFill>
            <a:prstDash val="sysDot"/>
          </a:ln>
        </p:spPr>
        <p:txBody>
          <a:bodyPr wrap="square" lIns="0" tIns="0" rIns="0" bIns="0" rtlCol="0"/>
          <a:lstStyle/>
          <a:p>
            <a:pPr defTabSz="831738"/>
            <a:endParaRPr sz="1637" kern="0">
              <a:solidFill>
                <a:sysClr val="windowText" lastClr="000000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3594148" y="1364674"/>
            <a:ext cx="3596118" cy="3340820"/>
          </a:xfrm>
          <a:custGeom>
            <a:avLst/>
            <a:gdLst/>
            <a:ahLst/>
            <a:cxnLst/>
            <a:rect l="l" t="t" r="r" b="b"/>
            <a:pathLst>
              <a:path w="3953509" h="3672840">
                <a:moveTo>
                  <a:pt x="813181" y="0"/>
                </a:moveTo>
                <a:lnTo>
                  <a:pt x="3139747" y="0"/>
                </a:lnTo>
                <a:lnTo>
                  <a:pt x="3208520" y="39"/>
                </a:lnTo>
                <a:lnTo>
                  <a:pt x="3271853" y="318"/>
                </a:lnTo>
                <a:lnTo>
                  <a:pt x="3330032" y="1075"/>
                </a:lnTo>
                <a:lnTo>
                  <a:pt x="3383342" y="2550"/>
                </a:lnTo>
                <a:lnTo>
                  <a:pt x="3432070" y="4981"/>
                </a:lnTo>
                <a:lnTo>
                  <a:pt x="3476504" y="8607"/>
                </a:lnTo>
                <a:lnTo>
                  <a:pt x="3516928" y="13668"/>
                </a:lnTo>
                <a:lnTo>
                  <a:pt x="3586894" y="29050"/>
                </a:lnTo>
                <a:lnTo>
                  <a:pt x="3661754" y="58663"/>
                </a:lnTo>
                <a:lnTo>
                  <a:pt x="3704096" y="81557"/>
                </a:lnTo>
                <a:lnTo>
                  <a:pt x="3743795" y="108291"/>
                </a:lnTo>
                <a:lnTo>
                  <a:pt x="3780612" y="138626"/>
                </a:lnTo>
                <a:lnTo>
                  <a:pt x="3814308" y="172321"/>
                </a:lnTo>
                <a:lnTo>
                  <a:pt x="3844643" y="209139"/>
                </a:lnTo>
                <a:lnTo>
                  <a:pt x="3871377" y="248839"/>
                </a:lnTo>
                <a:lnTo>
                  <a:pt x="3894271" y="291181"/>
                </a:lnTo>
                <a:lnTo>
                  <a:pt x="3913085" y="335926"/>
                </a:lnTo>
                <a:lnTo>
                  <a:pt x="3932527" y="399306"/>
                </a:lnTo>
                <a:lnTo>
                  <a:pt x="3944320" y="476430"/>
                </a:lnTo>
                <a:lnTo>
                  <a:pt x="3947946" y="520862"/>
                </a:lnTo>
                <a:lnTo>
                  <a:pt x="3950376" y="569590"/>
                </a:lnTo>
                <a:lnTo>
                  <a:pt x="3951851" y="622900"/>
                </a:lnTo>
                <a:lnTo>
                  <a:pt x="3952608" y="681077"/>
                </a:lnTo>
                <a:lnTo>
                  <a:pt x="3952886" y="744409"/>
                </a:lnTo>
                <a:lnTo>
                  <a:pt x="3952926" y="813181"/>
                </a:lnTo>
                <a:lnTo>
                  <a:pt x="3952926" y="2859399"/>
                </a:lnTo>
                <a:lnTo>
                  <a:pt x="3952886" y="2928173"/>
                </a:lnTo>
                <a:lnTo>
                  <a:pt x="3952608" y="2991505"/>
                </a:lnTo>
                <a:lnTo>
                  <a:pt x="3951851" y="3049682"/>
                </a:lnTo>
                <a:lnTo>
                  <a:pt x="3950376" y="3102991"/>
                </a:lnTo>
                <a:lnTo>
                  <a:pt x="3947946" y="3151718"/>
                </a:lnTo>
                <a:lnTo>
                  <a:pt x="3944320" y="3196149"/>
                </a:lnTo>
                <a:lnTo>
                  <a:pt x="3939261" y="3236572"/>
                </a:lnTo>
                <a:lnTo>
                  <a:pt x="3923882" y="3306537"/>
                </a:lnTo>
                <a:lnTo>
                  <a:pt x="3894271" y="3381396"/>
                </a:lnTo>
                <a:lnTo>
                  <a:pt x="3871377" y="3423738"/>
                </a:lnTo>
                <a:lnTo>
                  <a:pt x="3844643" y="3463437"/>
                </a:lnTo>
                <a:lnTo>
                  <a:pt x="3814308" y="3500255"/>
                </a:lnTo>
                <a:lnTo>
                  <a:pt x="3780612" y="3533950"/>
                </a:lnTo>
                <a:lnTo>
                  <a:pt x="3743795" y="3564285"/>
                </a:lnTo>
                <a:lnTo>
                  <a:pt x="3704096" y="3591019"/>
                </a:lnTo>
                <a:lnTo>
                  <a:pt x="3661754" y="3613913"/>
                </a:lnTo>
                <a:lnTo>
                  <a:pt x="3617010" y="3632727"/>
                </a:lnTo>
                <a:lnTo>
                  <a:pt x="3553629" y="3652174"/>
                </a:lnTo>
                <a:lnTo>
                  <a:pt x="3476504" y="3663971"/>
                </a:lnTo>
                <a:lnTo>
                  <a:pt x="3432070" y="3667597"/>
                </a:lnTo>
                <a:lnTo>
                  <a:pt x="3383342" y="3670028"/>
                </a:lnTo>
                <a:lnTo>
                  <a:pt x="3330032" y="3671503"/>
                </a:lnTo>
                <a:lnTo>
                  <a:pt x="3271853" y="3672260"/>
                </a:lnTo>
                <a:lnTo>
                  <a:pt x="3208520" y="3672539"/>
                </a:lnTo>
                <a:lnTo>
                  <a:pt x="3139747" y="3672579"/>
                </a:lnTo>
                <a:lnTo>
                  <a:pt x="813181" y="3672579"/>
                </a:lnTo>
                <a:lnTo>
                  <a:pt x="744409" y="3672539"/>
                </a:lnTo>
                <a:lnTo>
                  <a:pt x="681077" y="3672260"/>
                </a:lnTo>
                <a:lnTo>
                  <a:pt x="622900" y="3671503"/>
                </a:lnTo>
                <a:lnTo>
                  <a:pt x="569590" y="3670028"/>
                </a:lnTo>
                <a:lnTo>
                  <a:pt x="520862" y="3667597"/>
                </a:lnTo>
                <a:lnTo>
                  <a:pt x="476430" y="3663971"/>
                </a:lnTo>
                <a:lnTo>
                  <a:pt x="436007" y="3658909"/>
                </a:lnTo>
                <a:lnTo>
                  <a:pt x="366041" y="3643527"/>
                </a:lnTo>
                <a:lnTo>
                  <a:pt x="291181" y="3613913"/>
                </a:lnTo>
                <a:lnTo>
                  <a:pt x="248839" y="3591019"/>
                </a:lnTo>
                <a:lnTo>
                  <a:pt x="209139" y="3564285"/>
                </a:lnTo>
                <a:lnTo>
                  <a:pt x="172321" y="3533950"/>
                </a:lnTo>
                <a:lnTo>
                  <a:pt x="138626" y="3500255"/>
                </a:lnTo>
                <a:lnTo>
                  <a:pt x="108291" y="3463437"/>
                </a:lnTo>
                <a:lnTo>
                  <a:pt x="81557" y="3423738"/>
                </a:lnTo>
                <a:lnTo>
                  <a:pt x="58663" y="3381396"/>
                </a:lnTo>
                <a:lnTo>
                  <a:pt x="39849" y="3336652"/>
                </a:lnTo>
                <a:lnTo>
                  <a:pt x="20402" y="3273272"/>
                </a:lnTo>
                <a:lnTo>
                  <a:pt x="8607" y="3196149"/>
                </a:lnTo>
                <a:lnTo>
                  <a:pt x="4981" y="3151718"/>
                </a:lnTo>
                <a:lnTo>
                  <a:pt x="2550" y="3102991"/>
                </a:lnTo>
                <a:lnTo>
                  <a:pt x="1075" y="3049682"/>
                </a:lnTo>
                <a:lnTo>
                  <a:pt x="318" y="2991505"/>
                </a:lnTo>
                <a:lnTo>
                  <a:pt x="39" y="2928173"/>
                </a:lnTo>
                <a:lnTo>
                  <a:pt x="0" y="2859399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900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7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9"/>
                </a:lnTo>
                <a:lnTo>
                  <a:pt x="108291" y="209139"/>
                </a:lnTo>
                <a:lnTo>
                  <a:pt x="138626" y="172321"/>
                </a:lnTo>
                <a:lnTo>
                  <a:pt x="172321" y="138626"/>
                </a:lnTo>
                <a:lnTo>
                  <a:pt x="209139" y="108291"/>
                </a:lnTo>
                <a:lnTo>
                  <a:pt x="248839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6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900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99195E"/>
            </a:solidFill>
            <a:prstDash val="sysDot"/>
          </a:ln>
        </p:spPr>
        <p:txBody>
          <a:bodyPr wrap="square" lIns="0" tIns="0" rIns="0" bIns="0" rtlCol="0"/>
          <a:lstStyle/>
          <a:p>
            <a:pPr defTabSz="831738"/>
            <a:endParaRPr sz="1637" kern="0">
              <a:solidFill>
                <a:sysClr val="windowText" lastClr="000000"/>
              </a:solidFill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307113" y="9556269"/>
            <a:ext cx="2170031" cy="495720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 defTabSz="831738">
              <a:spcBef>
                <a:spcPts val="100"/>
              </a:spcBef>
            </a:pPr>
            <a:r>
              <a:rPr sz="3138" kern="0" spc="186" dirty="0">
                <a:solidFill>
                  <a:srgbClr val="FFFFFF"/>
                </a:solidFill>
                <a:latin typeface="Calibri"/>
                <a:cs typeface="Calibri"/>
              </a:rPr>
              <a:t>Fine-</a:t>
            </a:r>
            <a:r>
              <a:rPr sz="3138" kern="0" spc="223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endParaRPr sz="3138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1354788" y="3995695"/>
            <a:ext cx="1526011" cy="91838"/>
            <a:chOff x="12482552" y="4392798"/>
            <a:chExt cx="1677670" cy="100965"/>
          </a:xfrm>
        </p:grpSpPr>
        <p:sp>
          <p:nvSpPr>
            <p:cNvPr id="61" name="object 61"/>
            <p:cNvSpPr/>
            <p:nvPr/>
          </p:nvSpPr>
          <p:spPr>
            <a:xfrm>
              <a:off x="12482552" y="4443058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3" y="0"/>
                  </a:lnTo>
                  <a:lnTo>
                    <a:pt x="1587564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4059676" y="439279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1350950" y="5542400"/>
            <a:ext cx="1534097" cy="740961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234504" marR="4621" indent="-223530" defTabSz="831738">
              <a:lnSpc>
                <a:spcPct val="109400"/>
              </a:lnSpc>
              <a:spcBef>
                <a:spcPts val="86"/>
              </a:spcBef>
            </a:pPr>
            <a:r>
              <a:rPr sz="2229" kern="0" spc="191" dirty="0">
                <a:solidFill>
                  <a:srgbClr val="FF644E"/>
                </a:solidFill>
                <a:latin typeface="Calibri"/>
                <a:cs typeface="Calibri"/>
              </a:rPr>
              <a:t>Stays</a:t>
            </a:r>
            <a:r>
              <a:rPr sz="2229" kern="0" spc="-14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229" kern="0" spc="191" dirty="0">
                <a:solidFill>
                  <a:srgbClr val="FF644E"/>
                </a:solidFill>
                <a:latin typeface="Calibri"/>
                <a:cs typeface="Calibri"/>
              </a:rPr>
              <a:t>same </a:t>
            </a:r>
            <a:r>
              <a:rPr sz="2229" kern="0" spc="141" dirty="0">
                <a:solidFill>
                  <a:srgbClr val="FF644E"/>
                </a:solidFill>
                <a:latin typeface="Calibri"/>
                <a:cs typeface="Calibri"/>
              </a:rPr>
              <a:t>(frozen)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189323" y="7847441"/>
            <a:ext cx="1856974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132" dirty="0">
                <a:solidFill>
                  <a:srgbClr val="FAE232"/>
                </a:solidFill>
                <a:latin typeface="Calibri"/>
                <a:cs typeface="Calibri"/>
              </a:rPr>
              <a:t>Might</a:t>
            </a:r>
            <a:r>
              <a:rPr sz="2229" kern="0" spc="-14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2229" kern="0" spc="205" dirty="0">
                <a:solidFill>
                  <a:srgbClr val="FAE232"/>
                </a:solidFill>
                <a:latin typeface="Calibri"/>
                <a:cs typeface="Calibri"/>
              </a:rPr>
              <a:t>change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350950" y="1511446"/>
            <a:ext cx="1534097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191" dirty="0">
                <a:solidFill>
                  <a:srgbClr val="FF644E"/>
                </a:solidFill>
                <a:latin typeface="Calibri"/>
                <a:cs typeface="Calibri"/>
              </a:rPr>
              <a:t>Stays</a:t>
            </a:r>
            <a:r>
              <a:rPr sz="2229" kern="0" spc="-14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229" kern="0" spc="191" dirty="0">
                <a:solidFill>
                  <a:srgbClr val="FF644E"/>
                </a:solidFill>
                <a:latin typeface="Calibri"/>
                <a:cs typeface="Calibri"/>
              </a:rPr>
              <a:t>same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408478" y="3208785"/>
            <a:ext cx="1419155" cy="740961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 marR="4621" indent="104545" defTabSz="831738">
              <a:lnSpc>
                <a:spcPct val="109400"/>
              </a:lnSpc>
              <a:spcBef>
                <a:spcPts val="86"/>
              </a:spcBef>
            </a:pPr>
            <a:r>
              <a:rPr sz="2229" kern="0" spc="231" dirty="0">
                <a:solidFill>
                  <a:srgbClr val="61D836"/>
                </a:solidFill>
                <a:latin typeface="Calibri"/>
                <a:cs typeface="Calibri"/>
              </a:rPr>
              <a:t>Changes </a:t>
            </a:r>
            <a:r>
              <a:rPr sz="2229" kern="0" spc="136" dirty="0">
                <a:solidFill>
                  <a:srgbClr val="61D836"/>
                </a:solidFill>
                <a:latin typeface="Calibri"/>
                <a:cs typeface="Calibri"/>
              </a:rPr>
              <a:t>(unfrozen)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 rot="21480000">
            <a:off x="15363160" y="588553"/>
            <a:ext cx="2738336" cy="26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1956"/>
              </a:lnSpc>
            </a:pPr>
            <a:r>
              <a:rPr sz="2229" b="1" kern="0" spc="-282" dirty="0">
                <a:solidFill>
                  <a:srgbClr val="FFFFFF"/>
                </a:solidFill>
                <a:latin typeface="Gill Sans MT"/>
                <a:cs typeface="Gill Sans MT"/>
              </a:rPr>
              <a:t>Top</a:t>
            </a:r>
            <a:r>
              <a:rPr sz="2229" b="1" kern="0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kern="0" dirty="0">
                <a:solidFill>
                  <a:srgbClr val="FFFFFF"/>
                </a:solidFill>
                <a:latin typeface="Gill Sans MT"/>
                <a:cs typeface="Gill Sans MT"/>
              </a:rPr>
              <a:t>layers</a:t>
            </a:r>
            <a:r>
              <a:rPr sz="2229" b="1" kern="0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43" b="1" kern="0" spc="-190" baseline="1133" dirty="0">
                <a:solidFill>
                  <a:srgbClr val="FFFFFF"/>
                </a:solidFill>
                <a:latin typeface="Gill Sans MT"/>
                <a:cs typeface="Gill Sans MT"/>
              </a:rPr>
              <a:t>get</a:t>
            </a:r>
            <a:r>
              <a:rPr sz="3343" b="1" kern="0" spc="-75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43" b="1" kern="0" spc="-61" baseline="1133" dirty="0">
                <a:solidFill>
                  <a:srgbClr val="FFFFFF"/>
                </a:solidFill>
                <a:latin typeface="Gill Sans MT"/>
                <a:cs typeface="Gill Sans MT"/>
              </a:rPr>
              <a:t>trained</a:t>
            </a:r>
            <a:endParaRPr sz="3343" kern="0" baseline="1133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68" name="object 68"/>
          <p:cNvSpPr txBox="1"/>
          <p:nvPr/>
        </p:nvSpPr>
        <p:spPr>
          <a:xfrm rot="21480000">
            <a:off x="15976145" y="917884"/>
            <a:ext cx="1537237" cy="250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1947"/>
              </a:lnSpc>
            </a:pPr>
            <a:r>
              <a:rPr sz="2229" b="1" kern="0" spc="-59" dirty="0">
                <a:solidFill>
                  <a:srgbClr val="FFFFFF"/>
                </a:solidFill>
                <a:latin typeface="Gill Sans MT"/>
                <a:cs typeface="Gill Sans MT"/>
              </a:rPr>
              <a:t>on</a:t>
            </a:r>
            <a:r>
              <a:rPr sz="2229" b="1" kern="0" spc="-82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kern="0" spc="-132" dirty="0">
                <a:solidFill>
                  <a:srgbClr val="FFFFFF"/>
                </a:solidFill>
                <a:latin typeface="Gill Sans MT"/>
                <a:cs typeface="Gill Sans MT"/>
              </a:rPr>
              <a:t>new</a:t>
            </a:r>
            <a:r>
              <a:rPr sz="2229" b="1" kern="0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43" b="1" kern="0" spc="-75" baseline="1133" dirty="0">
                <a:solidFill>
                  <a:srgbClr val="FFFFFF"/>
                </a:solidFill>
                <a:latin typeface="Gill Sans MT"/>
                <a:cs typeface="Gill Sans MT"/>
              </a:rPr>
              <a:t>data</a:t>
            </a:r>
            <a:endParaRPr sz="3343" kern="0" baseline="1133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69" name="object 69"/>
          <p:cNvSpPr txBox="1"/>
          <p:nvPr/>
        </p:nvSpPr>
        <p:spPr>
          <a:xfrm rot="660000">
            <a:off x="16297372" y="7847591"/>
            <a:ext cx="1611076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1842"/>
              </a:lnSpc>
            </a:pPr>
            <a:r>
              <a:rPr sz="2229" b="1" kern="0" spc="50" dirty="0">
                <a:solidFill>
                  <a:srgbClr val="FFFFFF"/>
                </a:solidFill>
                <a:latin typeface="Gill Sans MT"/>
                <a:cs typeface="Gill Sans MT"/>
              </a:rPr>
              <a:t>Fine-</a:t>
            </a:r>
            <a:r>
              <a:rPr sz="2229" b="1" kern="0" spc="45" dirty="0">
                <a:solidFill>
                  <a:srgbClr val="FFFFFF"/>
                </a:solidFill>
                <a:latin typeface="Gill Sans MT"/>
                <a:cs typeface="Gill Sans MT"/>
              </a:rPr>
              <a:t>tuning</a:t>
            </a:r>
            <a:endParaRPr sz="2229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70" name="object 70"/>
          <p:cNvSpPr txBox="1"/>
          <p:nvPr/>
        </p:nvSpPr>
        <p:spPr>
          <a:xfrm rot="660000">
            <a:off x="15980830" y="8163151"/>
            <a:ext cx="2113219" cy="250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1901"/>
              </a:lnSpc>
            </a:pPr>
            <a:r>
              <a:rPr sz="3343" b="1" kern="0" spc="163" baseline="2267" dirty="0">
                <a:solidFill>
                  <a:srgbClr val="FFFFFF"/>
                </a:solidFill>
                <a:latin typeface="Gill Sans MT"/>
                <a:cs typeface="Gill Sans MT"/>
              </a:rPr>
              <a:t>usually</a:t>
            </a:r>
            <a:r>
              <a:rPr sz="3343" b="1" kern="0" spc="-95" baseline="22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kern="0" spc="-77" dirty="0">
                <a:solidFill>
                  <a:srgbClr val="FFFFFF"/>
                </a:solidFill>
                <a:latin typeface="Gill Sans MT"/>
                <a:cs typeface="Gill Sans MT"/>
              </a:rPr>
              <a:t>requires</a:t>
            </a:r>
            <a:endParaRPr sz="2229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71" name="object 71"/>
          <p:cNvSpPr txBox="1"/>
          <p:nvPr/>
        </p:nvSpPr>
        <p:spPr>
          <a:xfrm rot="660000">
            <a:off x="16012976" y="8481757"/>
            <a:ext cx="1918255" cy="250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1928"/>
              </a:lnSpc>
            </a:pPr>
            <a:r>
              <a:rPr sz="3343" b="1" kern="0" spc="-388" baseline="2267" dirty="0">
                <a:solidFill>
                  <a:srgbClr val="FFFFFF"/>
                </a:solidFill>
                <a:latin typeface="Gill Sans MT"/>
                <a:cs typeface="Gill Sans MT"/>
              </a:rPr>
              <a:t>more</a:t>
            </a:r>
            <a:r>
              <a:rPr sz="3343" b="1" kern="0" spc="-116" baseline="22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43" b="1" kern="0" spc="-81" baseline="1133" dirty="0">
                <a:solidFill>
                  <a:srgbClr val="FFFFFF"/>
                </a:solidFill>
                <a:latin typeface="Gill Sans MT"/>
                <a:cs typeface="Gill Sans MT"/>
              </a:rPr>
              <a:t>data</a:t>
            </a:r>
            <a:r>
              <a:rPr sz="3343" b="1" kern="0" spc="-116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kern="0" spc="-18" dirty="0">
                <a:solidFill>
                  <a:srgbClr val="FFFFFF"/>
                </a:solidFill>
                <a:latin typeface="Gill Sans MT"/>
                <a:cs typeface="Gill Sans MT"/>
              </a:rPr>
              <a:t>than</a:t>
            </a:r>
            <a:endParaRPr sz="2229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72" name="object 72"/>
          <p:cNvSpPr txBox="1"/>
          <p:nvPr/>
        </p:nvSpPr>
        <p:spPr>
          <a:xfrm rot="660000">
            <a:off x="16447798" y="8798308"/>
            <a:ext cx="918936" cy="250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1887"/>
              </a:lnSpc>
            </a:pPr>
            <a:r>
              <a:rPr sz="2229" b="1" kern="0" spc="-104" dirty="0">
                <a:solidFill>
                  <a:srgbClr val="FFFFFF"/>
                </a:solidFill>
                <a:latin typeface="Gill Sans MT"/>
                <a:cs typeface="Gill Sans MT"/>
              </a:rPr>
              <a:t>feature</a:t>
            </a:r>
            <a:endParaRPr sz="2229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73" name="object 73"/>
          <p:cNvSpPr txBox="1"/>
          <p:nvPr/>
        </p:nvSpPr>
        <p:spPr>
          <a:xfrm rot="660000">
            <a:off x="16205659" y="9118327"/>
            <a:ext cx="1272069" cy="250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1865"/>
              </a:lnSpc>
            </a:pPr>
            <a:r>
              <a:rPr sz="2229" b="1" kern="0" spc="-114" dirty="0">
                <a:solidFill>
                  <a:srgbClr val="FFFFFF"/>
                </a:solidFill>
                <a:latin typeface="Gill Sans MT"/>
                <a:cs typeface="Gill Sans MT"/>
              </a:rPr>
              <a:t>extraction</a:t>
            </a:r>
            <a:endParaRPr sz="2229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5918" y="1809623"/>
            <a:ext cx="16895286" cy="7437136"/>
            <a:chOff x="764374" y="1989468"/>
            <a:chExt cx="18574385" cy="8176259"/>
          </a:xfrm>
        </p:grpSpPr>
        <p:sp>
          <p:nvSpPr>
            <p:cNvPr id="3" name="object 3"/>
            <p:cNvSpPr/>
            <p:nvPr/>
          </p:nvSpPr>
          <p:spPr>
            <a:xfrm>
              <a:off x="764362" y="1989473"/>
              <a:ext cx="18574385" cy="1036955"/>
            </a:xfrm>
            <a:custGeom>
              <a:avLst/>
              <a:gdLst/>
              <a:ahLst/>
              <a:cxnLst/>
              <a:rect l="l" t="t" r="r" b="b"/>
              <a:pathLst>
                <a:path w="18574385" h="1036955">
                  <a:moveTo>
                    <a:pt x="18574106" y="0"/>
                  </a:moveTo>
                  <a:lnTo>
                    <a:pt x="12423089" y="0"/>
                  </a:lnTo>
                  <a:lnTo>
                    <a:pt x="7935671" y="0"/>
                  </a:lnTo>
                  <a:lnTo>
                    <a:pt x="3504882" y="0"/>
                  </a:lnTo>
                  <a:lnTo>
                    <a:pt x="0" y="0"/>
                  </a:lnTo>
                  <a:lnTo>
                    <a:pt x="0" y="1036853"/>
                  </a:lnTo>
                  <a:lnTo>
                    <a:pt x="3504882" y="1036853"/>
                  </a:lnTo>
                  <a:lnTo>
                    <a:pt x="7935671" y="1036853"/>
                  </a:lnTo>
                  <a:lnTo>
                    <a:pt x="12423089" y="1036853"/>
                  </a:lnTo>
                  <a:lnTo>
                    <a:pt x="18574106" y="1036853"/>
                  </a:lnTo>
                  <a:lnTo>
                    <a:pt x="185741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64362" y="3026327"/>
              <a:ext cx="18574385" cy="2379980"/>
            </a:xfrm>
            <a:custGeom>
              <a:avLst/>
              <a:gdLst/>
              <a:ahLst/>
              <a:cxnLst/>
              <a:rect l="l" t="t" r="r" b="b"/>
              <a:pathLst>
                <a:path w="18574385" h="2379979">
                  <a:moveTo>
                    <a:pt x="18574106" y="0"/>
                  </a:moveTo>
                  <a:lnTo>
                    <a:pt x="12423089" y="0"/>
                  </a:lnTo>
                  <a:lnTo>
                    <a:pt x="7935671" y="0"/>
                  </a:lnTo>
                  <a:lnTo>
                    <a:pt x="3504882" y="0"/>
                  </a:lnTo>
                  <a:lnTo>
                    <a:pt x="0" y="0"/>
                  </a:lnTo>
                  <a:lnTo>
                    <a:pt x="0" y="2379726"/>
                  </a:lnTo>
                  <a:lnTo>
                    <a:pt x="3504882" y="2379726"/>
                  </a:lnTo>
                  <a:lnTo>
                    <a:pt x="7935671" y="2379726"/>
                  </a:lnTo>
                  <a:lnTo>
                    <a:pt x="12423089" y="2379726"/>
                  </a:lnTo>
                  <a:lnTo>
                    <a:pt x="18574106" y="2379726"/>
                  </a:lnTo>
                  <a:lnTo>
                    <a:pt x="18574106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64362" y="5406053"/>
              <a:ext cx="18574385" cy="2379980"/>
            </a:xfrm>
            <a:custGeom>
              <a:avLst/>
              <a:gdLst/>
              <a:ahLst/>
              <a:cxnLst/>
              <a:rect l="l" t="t" r="r" b="b"/>
              <a:pathLst>
                <a:path w="18574385" h="2379979">
                  <a:moveTo>
                    <a:pt x="18574106" y="0"/>
                  </a:moveTo>
                  <a:lnTo>
                    <a:pt x="12423089" y="0"/>
                  </a:lnTo>
                  <a:lnTo>
                    <a:pt x="7935671" y="0"/>
                  </a:lnTo>
                  <a:lnTo>
                    <a:pt x="3504882" y="0"/>
                  </a:lnTo>
                  <a:lnTo>
                    <a:pt x="0" y="0"/>
                  </a:lnTo>
                  <a:lnTo>
                    <a:pt x="0" y="2379700"/>
                  </a:lnTo>
                  <a:lnTo>
                    <a:pt x="3504882" y="2379700"/>
                  </a:lnTo>
                  <a:lnTo>
                    <a:pt x="7935671" y="2379700"/>
                  </a:lnTo>
                  <a:lnTo>
                    <a:pt x="12423089" y="2379700"/>
                  </a:lnTo>
                  <a:lnTo>
                    <a:pt x="18574106" y="2379700"/>
                  </a:lnTo>
                  <a:lnTo>
                    <a:pt x="185741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7785754"/>
              <a:ext cx="18574385" cy="2379980"/>
            </a:xfrm>
            <a:custGeom>
              <a:avLst/>
              <a:gdLst/>
              <a:ahLst/>
              <a:cxnLst/>
              <a:rect l="l" t="t" r="r" b="b"/>
              <a:pathLst>
                <a:path w="18574385" h="2379979">
                  <a:moveTo>
                    <a:pt x="18574106" y="0"/>
                  </a:moveTo>
                  <a:lnTo>
                    <a:pt x="12423089" y="0"/>
                  </a:lnTo>
                  <a:lnTo>
                    <a:pt x="7935671" y="0"/>
                  </a:lnTo>
                  <a:lnTo>
                    <a:pt x="3504882" y="0"/>
                  </a:lnTo>
                  <a:lnTo>
                    <a:pt x="0" y="0"/>
                  </a:lnTo>
                  <a:lnTo>
                    <a:pt x="0" y="2379713"/>
                  </a:lnTo>
                  <a:lnTo>
                    <a:pt x="3504882" y="2379713"/>
                  </a:lnTo>
                  <a:lnTo>
                    <a:pt x="7935671" y="2379713"/>
                  </a:lnTo>
                  <a:lnTo>
                    <a:pt x="12423089" y="2379713"/>
                  </a:lnTo>
                  <a:lnTo>
                    <a:pt x="18574106" y="2379713"/>
                  </a:lnTo>
                  <a:lnTo>
                    <a:pt x="18574106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04561" y="2014216"/>
            <a:ext cx="970940" cy="495720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 defTabSz="831738">
              <a:spcBef>
                <a:spcPts val="100"/>
              </a:spcBef>
            </a:pPr>
            <a:r>
              <a:rPr sz="3138" b="1" kern="0" spc="32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Type</a:t>
            </a:r>
            <a:endParaRPr sz="3138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68466" y="2014216"/>
            <a:ext cx="2261292" cy="495720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 defTabSz="831738">
              <a:spcBef>
                <a:spcPts val="100"/>
              </a:spcBef>
            </a:pPr>
            <a:r>
              <a:rPr sz="3138" b="1" kern="0" spc="-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Description</a:t>
            </a:r>
            <a:endParaRPr sz="3138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56055" y="2014216"/>
            <a:ext cx="2798457" cy="495720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 defTabSz="831738">
              <a:spcBef>
                <a:spcPts val="100"/>
              </a:spcBef>
            </a:pPr>
            <a:r>
              <a:rPr sz="3138" b="1" kern="0" spc="127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What</a:t>
            </a:r>
            <a:r>
              <a:rPr sz="3138" b="1" kern="0" spc="-223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3138" b="1" kern="0" spc="-5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happens</a:t>
            </a:r>
            <a:endParaRPr sz="3138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89644" y="2014216"/>
            <a:ext cx="2408001" cy="495720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 defTabSz="831738">
              <a:spcBef>
                <a:spcPts val="100"/>
              </a:spcBef>
            </a:pPr>
            <a:r>
              <a:rPr sz="3138" b="1" kern="0" spc="6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When</a:t>
            </a:r>
            <a:r>
              <a:rPr sz="3138" b="1" kern="0" spc="-223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3138" b="1" kern="0" spc="16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to</a:t>
            </a:r>
            <a:r>
              <a:rPr sz="3138" b="1" kern="0" spc="-2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3138" b="1" kern="0" spc="-23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use</a:t>
            </a:r>
            <a:endParaRPr sz="3138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589" y="3638487"/>
            <a:ext cx="2994840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Original</a:t>
            </a:r>
            <a:r>
              <a:rPr sz="2229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2229" kern="0" spc="155" dirty="0">
                <a:solidFill>
                  <a:sysClr val="windowText" lastClr="000000"/>
                </a:solidFill>
                <a:latin typeface="Calibri"/>
                <a:cs typeface="Calibri"/>
              </a:rPr>
              <a:t>model</a:t>
            </a:r>
            <a:r>
              <a:rPr sz="2229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2229" kern="0" spc="86" dirty="0">
                <a:solidFill>
                  <a:sysClr val="windowText" lastClr="000000"/>
                </a:solidFill>
                <a:latin typeface="Calibri"/>
                <a:cs typeface="Calibri"/>
              </a:rPr>
              <a:t>(“As</a:t>
            </a:r>
            <a:r>
              <a:rPr sz="2229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2229" kern="0" spc="-18" dirty="0">
                <a:solidFill>
                  <a:sysClr val="windowText" lastClr="000000"/>
                </a:solidFill>
                <a:latin typeface="Calibri"/>
                <a:cs typeface="Calibri"/>
              </a:rPr>
              <a:t>is”)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78975" y="3347661"/>
            <a:ext cx="3840441" cy="918702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0974" marR="4621" algn="ctr" defTabSz="831738">
              <a:lnSpc>
                <a:spcPct val="107200"/>
              </a:lnSpc>
              <a:spcBef>
                <a:spcPts val="86"/>
              </a:spcBef>
            </a:pP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Take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pretrained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model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as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55" dirty="0">
                <a:solidFill>
                  <a:sysClr val="windowText" lastClr="000000"/>
                </a:solidFill>
                <a:latin typeface="Calibri"/>
                <a:cs typeface="Calibri"/>
              </a:rPr>
              <a:t>it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55" dirty="0">
                <a:solidFill>
                  <a:sysClr val="windowText" lastClr="000000"/>
                </a:solidFill>
                <a:latin typeface="Calibri"/>
                <a:cs typeface="Calibri"/>
              </a:rPr>
              <a:t>is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and </a:t>
            </a:r>
            <a:r>
              <a:rPr sz="1865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apply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55" dirty="0">
                <a:solidFill>
                  <a:sysClr val="windowText" lastClr="000000"/>
                </a:solidFill>
                <a:latin typeface="Calibri"/>
                <a:cs typeface="Calibri"/>
              </a:rPr>
              <a:t>it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91" dirty="0">
                <a:solidFill>
                  <a:sysClr val="windowText" lastClr="000000"/>
                </a:solidFill>
                <a:latin typeface="Calibri"/>
                <a:cs typeface="Calibri"/>
              </a:rPr>
              <a:t>your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3" dirty="0">
                <a:solidFill>
                  <a:sysClr val="windowText" lastClr="000000"/>
                </a:solidFill>
                <a:latin typeface="Calibri"/>
                <a:cs typeface="Calibri"/>
              </a:rPr>
              <a:t>task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without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77" dirty="0">
                <a:solidFill>
                  <a:sysClr val="windowText" lastClr="000000"/>
                </a:solidFill>
                <a:latin typeface="Calibri"/>
                <a:cs typeface="Calibri"/>
              </a:rPr>
              <a:t>any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changes.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56668" y="3500050"/>
            <a:ext cx="2997150" cy="609322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831738" marR="4621" indent="-820764" defTabSz="831738">
              <a:lnSpc>
                <a:spcPct val="107200"/>
              </a:lnSpc>
              <a:spcBef>
                <a:spcPts val="86"/>
              </a:spcBef>
            </a:pPr>
            <a:r>
              <a:rPr sz="1865" kern="0" spc="150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77" dirty="0">
                <a:solidFill>
                  <a:sysClr val="windowText" lastClr="000000"/>
                </a:solidFill>
                <a:latin typeface="Calibri"/>
                <a:cs typeface="Calibri"/>
              </a:rPr>
              <a:t>original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model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b="1" kern="0" spc="-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remains unchanged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.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4044" y="3500050"/>
            <a:ext cx="5198949" cy="631730"/>
          </a:xfrm>
          <a:prstGeom prst="rect">
            <a:avLst/>
          </a:prstGeom>
        </p:spPr>
        <p:txBody>
          <a:bodyPr vert="horz" wrap="square" lIns="0" tIns="31768" rIns="0" bIns="0" rtlCol="0">
            <a:spAutoFit/>
          </a:bodyPr>
          <a:lstStyle/>
          <a:p>
            <a:pPr algn="ctr" defTabSz="831738">
              <a:spcBef>
                <a:spcPts val="250"/>
              </a:spcBef>
            </a:pPr>
            <a:r>
              <a:rPr sz="1865" kern="0" spc="91" dirty="0">
                <a:solidFill>
                  <a:sysClr val="windowText" lastClr="000000"/>
                </a:solidFill>
                <a:latin typeface="Calibri"/>
                <a:cs typeface="Calibri"/>
              </a:rPr>
              <a:t>Helpful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59" dirty="0">
                <a:solidFill>
                  <a:sysClr val="windowText" lastClr="000000"/>
                </a:solidFill>
                <a:latin typeface="Calibri"/>
                <a:cs typeface="Calibri"/>
              </a:rPr>
              <a:t>if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you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have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b="1" kern="0" spc="-45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exact</a:t>
            </a:r>
            <a:r>
              <a:rPr sz="1865" b="1" kern="0" spc="-123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6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same</a:t>
            </a:r>
            <a:r>
              <a:rPr sz="1865" b="1" kern="0" spc="-1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kind</a:t>
            </a:r>
            <a:r>
              <a:rPr sz="1865" b="1" kern="0" spc="-1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86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of</a:t>
            </a:r>
            <a:r>
              <a:rPr sz="1865" b="1" kern="0" spc="-123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data</a:t>
            </a:r>
            <a:endParaRPr sz="1865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  <a:p>
            <a:pPr algn="ctr" defTabSz="831738">
              <a:spcBef>
                <a:spcPts val="164"/>
              </a:spcBef>
            </a:pP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77" dirty="0">
                <a:solidFill>
                  <a:sysClr val="windowText" lastClr="000000"/>
                </a:solidFill>
                <a:latin typeface="Calibri"/>
                <a:cs typeface="Calibri"/>
              </a:rPr>
              <a:t>original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model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3" dirty="0">
                <a:solidFill>
                  <a:sysClr val="windowText" lastClr="000000"/>
                </a:solidFill>
                <a:latin typeface="Calibri"/>
                <a:cs typeface="Calibri"/>
              </a:rPr>
              <a:t>was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96" dirty="0">
                <a:solidFill>
                  <a:sysClr val="windowText" lastClr="000000"/>
                </a:solidFill>
                <a:latin typeface="Calibri"/>
                <a:cs typeface="Calibri"/>
              </a:rPr>
              <a:t>trained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41" dirty="0">
                <a:solidFill>
                  <a:sysClr val="windowText" lastClr="000000"/>
                </a:solidFill>
                <a:latin typeface="Calibri"/>
                <a:cs typeface="Calibri"/>
              </a:rPr>
              <a:t>on.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9606" y="5803082"/>
            <a:ext cx="2440924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Feature</a:t>
            </a:r>
            <a:r>
              <a:rPr sz="2229" kern="0" spc="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2229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extraction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87547" y="5359866"/>
            <a:ext cx="3823114" cy="1225773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 marR="4621" indent="53716" algn="just" defTabSz="831738">
              <a:lnSpc>
                <a:spcPct val="107200"/>
              </a:lnSpc>
              <a:spcBef>
                <a:spcPts val="86"/>
              </a:spcBef>
            </a:pP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Take</a:t>
            </a:r>
            <a:r>
              <a:rPr sz="1865" kern="0" spc="-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96" dirty="0">
                <a:solidFill>
                  <a:sysClr val="windowText" lastClr="000000"/>
                </a:solidFill>
                <a:latin typeface="Calibri"/>
                <a:cs typeface="Calibri"/>
              </a:rPr>
              <a:t>underlying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patterns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68" dirty="0">
                <a:solidFill>
                  <a:sysClr val="windowText" lastClr="000000"/>
                </a:solidFill>
                <a:latin typeface="Calibri"/>
                <a:cs typeface="Calibri"/>
              </a:rPr>
              <a:t>(also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called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9" dirty="0">
                <a:solidFill>
                  <a:sysClr val="windowText" lastClr="000000"/>
                </a:solidFill>
                <a:latin typeface="Calibri"/>
                <a:cs typeface="Calibri"/>
              </a:rPr>
              <a:t>weights)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pretrained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9" dirty="0">
                <a:solidFill>
                  <a:sysClr val="windowText" lastClr="000000"/>
                </a:solidFill>
                <a:latin typeface="Calibri"/>
                <a:cs typeface="Calibri"/>
              </a:rPr>
              <a:t>model has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96" dirty="0">
                <a:solidFill>
                  <a:sysClr val="windowText" lastClr="000000"/>
                </a:solidFill>
                <a:latin typeface="Calibri"/>
                <a:cs typeface="Calibri"/>
              </a:rPr>
              <a:t>learned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3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adjust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82" dirty="0">
                <a:solidFill>
                  <a:sysClr val="windowText" lastClr="000000"/>
                </a:solidFill>
                <a:latin typeface="Calibri"/>
                <a:cs typeface="Calibri"/>
              </a:rPr>
              <a:t>its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outputs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64" dirty="0">
                <a:solidFill>
                  <a:sysClr val="windowText" lastClr="000000"/>
                </a:solidFill>
                <a:latin typeface="Calibri"/>
                <a:cs typeface="Calibri"/>
              </a:rPr>
              <a:t>be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more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suited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91" dirty="0">
                <a:solidFill>
                  <a:sysClr val="windowText" lastClr="000000"/>
                </a:solidFill>
                <a:latin typeface="Calibri"/>
                <a:cs typeface="Calibri"/>
              </a:rPr>
              <a:t>your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86" dirty="0">
                <a:solidFill>
                  <a:sysClr val="windowText" lastClr="000000"/>
                </a:solidFill>
                <a:latin typeface="Calibri"/>
                <a:cs typeface="Calibri"/>
              </a:rPr>
              <a:t>problem.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76528" y="5531304"/>
            <a:ext cx="3557419" cy="299833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 defTabSz="831738">
              <a:spcBef>
                <a:spcPts val="100"/>
              </a:spcBef>
            </a:pPr>
            <a:r>
              <a:rPr sz="1865" b="1" kern="0" spc="50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Most</a:t>
            </a:r>
            <a:r>
              <a:rPr sz="1865" b="1" kern="0" spc="-11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86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of</a:t>
            </a:r>
            <a:r>
              <a:rPr sz="1865" b="1" kern="0" spc="-11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55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the</a:t>
            </a:r>
            <a:r>
              <a:rPr sz="1865" b="1" kern="0" spc="-10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23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layers</a:t>
            </a:r>
            <a:r>
              <a:rPr sz="1865" b="1" kern="0" spc="-96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</a:t>
            </a:r>
            <a:r>
              <a:rPr sz="1865" kern="0" spc="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1865" kern="0" spc="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68" dirty="0">
                <a:solidFill>
                  <a:sysClr val="windowText" lastClr="000000"/>
                </a:solidFill>
                <a:latin typeface="Calibri"/>
                <a:cs typeface="Calibri"/>
              </a:rPr>
              <a:t>original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42944" y="6140861"/>
            <a:ext cx="4024695" cy="299833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 defTabSz="831738">
              <a:spcBef>
                <a:spcPts val="100"/>
              </a:spcBef>
            </a:pPr>
            <a:r>
              <a:rPr sz="1865" kern="0" spc="68" dirty="0">
                <a:solidFill>
                  <a:sysClr val="windowText" lastClr="000000"/>
                </a:solidFill>
                <a:latin typeface="Calibri"/>
                <a:cs typeface="Calibri"/>
              </a:rPr>
              <a:t>(only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1865" kern="0" spc="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46" dirty="0">
                <a:solidFill>
                  <a:sysClr val="windowText" lastClr="000000"/>
                </a:solidFill>
                <a:latin typeface="Calibri"/>
                <a:cs typeface="Calibri"/>
              </a:rPr>
              <a:t>top</a:t>
            </a:r>
            <a:r>
              <a:rPr sz="1865" kern="0" spc="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1-3 </a:t>
            </a:r>
            <a:r>
              <a:rPr sz="1865" kern="0" spc="82" dirty="0">
                <a:solidFill>
                  <a:sysClr val="windowText" lastClr="000000"/>
                </a:solidFill>
                <a:latin typeface="Calibri"/>
                <a:cs typeface="Calibri"/>
              </a:rPr>
              <a:t>layers</a:t>
            </a:r>
            <a:r>
              <a:rPr sz="1865" kern="0" spc="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82" dirty="0">
                <a:solidFill>
                  <a:sysClr val="windowText" lastClr="000000"/>
                </a:solidFill>
                <a:latin typeface="Calibri"/>
                <a:cs typeface="Calibri"/>
              </a:rPr>
              <a:t>get</a:t>
            </a:r>
            <a:r>
              <a:rPr sz="1865" kern="0" spc="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96" dirty="0">
                <a:solidFill>
                  <a:sysClr val="windowText" lastClr="000000"/>
                </a:solidFill>
                <a:latin typeface="Calibri"/>
                <a:cs typeface="Calibri"/>
              </a:rPr>
              <a:t>updated).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04432" y="5378915"/>
            <a:ext cx="4978307" cy="299833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 defTabSz="831738">
              <a:spcBef>
                <a:spcPts val="100"/>
              </a:spcBef>
            </a:pPr>
            <a:r>
              <a:rPr sz="1865" kern="0" spc="91" dirty="0">
                <a:solidFill>
                  <a:sysClr val="windowText" lastClr="000000"/>
                </a:solidFill>
                <a:latin typeface="Calibri"/>
                <a:cs typeface="Calibri"/>
              </a:rPr>
              <a:t>Helpful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59" dirty="0">
                <a:solidFill>
                  <a:sysClr val="windowText" lastClr="000000"/>
                </a:solidFill>
                <a:latin typeface="Calibri"/>
                <a:cs typeface="Calibri"/>
              </a:rPr>
              <a:t>if</a:t>
            </a:r>
            <a:r>
              <a:rPr sz="1865" kern="0" spc="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you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have</a:t>
            </a:r>
            <a:r>
              <a:rPr sz="1865" kern="0" spc="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1865" kern="0" spc="-18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b="1" kern="0" spc="-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small</a:t>
            </a:r>
            <a:r>
              <a:rPr sz="1865" b="1" kern="0" spc="-11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amount</a:t>
            </a:r>
            <a:r>
              <a:rPr sz="1865" b="1" kern="0" spc="-1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86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of</a:t>
            </a:r>
            <a:r>
              <a:rPr sz="1865" b="1" kern="0" spc="-11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custom</a:t>
            </a:r>
            <a:endParaRPr sz="1865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36271" y="5683693"/>
            <a:ext cx="9259455" cy="299833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34656" defTabSz="831738">
              <a:spcBef>
                <a:spcPts val="100"/>
              </a:spcBef>
              <a:tabLst>
                <a:tab pos="4172554" algn="l"/>
                <a:tab pos="4489654" algn="l"/>
              </a:tabLst>
            </a:pPr>
            <a:r>
              <a:rPr sz="2797" kern="0" spc="190" baseline="-35230" dirty="0">
                <a:solidFill>
                  <a:sysClr val="windowText" lastClr="000000"/>
                </a:solidFill>
                <a:latin typeface="Calibri"/>
                <a:cs typeface="Calibri"/>
              </a:rPr>
              <a:t>model</a:t>
            </a:r>
            <a:r>
              <a:rPr sz="2797" kern="0" spc="14" baseline="-3523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2797" b="1" kern="0" spc="-55" baseline="-35230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remain</a:t>
            </a:r>
            <a:r>
              <a:rPr sz="2797" b="1" kern="0" spc="-163" baseline="-35230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2797" b="1" kern="0" spc="75" baseline="-35230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frozen</a:t>
            </a:r>
            <a:r>
              <a:rPr sz="2797" b="1" kern="0" spc="-136" baseline="-35230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2797" kern="0" spc="156" baseline="-35230" dirty="0">
                <a:solidFill>
                  <a:sysClr val="windowText" lastClr="000000"/>
                </a:solidFill>
                <a:latin typeface="Calibri"/>
                <a:cs typeface="Calibri"/>
              </a:rPr>
              <a:t>during</a:t>
            </a:r>
            <a:r>
              <a:rPr sz="2797" kern="0" spc="14" baseline="-3523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2797" kern="0" spc="109" baseline="-35230" dirty="0">
                <a:solidFill>
                  <a:sysClr val="windowText" lastClr="000000"/>
                </a:solidFill>
                <a:latin typeface="Calibri"/>
                <a:cs typeface="Calibri"/>
              </a:rPr>
              <a:t>training</a:t>
            </a:r>
            <a:r>
              <a:rPr sz="2797" kern="0" baseline="-3523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2797" kern="0" spc="109" baseline="-71815" dirty="0">
                <a:solidFill>
                  <a:sysClr val="windowText" lastClr="000000"/>
                </a:solidFill>
                <a:latin typeface="Calibri"/>
                <a:cs typeface="Calibri"/>
              </a:rPr>
              <a:t>tr</a:t>
            </a:r>
            <a:r>
              <a:rPr sz="2797" kern="0" baseline="-71815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1865" b="1" kern="0" spc="-55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data</a:t>
            </a:r>
            <a:r>
              <a:rPr sz="1865" b="1" kern="0" spc="-123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kern="0" spc="55" dirty="0">
                <a:solidFill>
                  <a:sysClr val="windowText" lastClr="000000"/>
                </a:solidFill>
                <a:latin typeface="Calibri"/>
                <a:cs typeface="Calibri"/>
              </a:rPr>
              <a:t>(similar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what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77" dirty="0">
                <a:solidFill>
                  <a:sysClr val="windowText" lastClr="000000"/>
                </a:solidFill>
                <a:latin typeface="Calibri"/>
                <a:cs typeface="Calibri"/>
              </a:rPr>
              <a:t>original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model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was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280478" y="5988472"/>
            <a:ext cx="5209346" cy="299833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 defTabSz="831738">
              <a:spcBef>
                <a:spcPts val="100"/>
              </a:spcBef>
            </a:pP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ained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91" dirty="0">
                <a:solidFill>
                  <a:sysClr val="windowText" lastClr="000000"/>
                </a:solidFill>
                <a:latin typeface="Calibri"/>
                <a:cs typeface="Calibri"/>
              </a:rPr>
              <a:t>on)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3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9" dirty="0">
                <a:solidFill>
                  <a:sysClr val="windowText" lastClr="000000"/>
                </a:solidFill>
                <a:latin typeface="Calibri"/>
                <a:cs typeface="Calibri"/>
              </a:rPr>
              <a:t>want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55" dirty="0">
                <a:solidFill>
                  <a:sysClr val="windowText" lastClr="000000"/>
                </a:solidFill>
                <a:latin typeface="Calibri"/>
                <a:cs typeface="Calibri"/>
              </a:rPr>
              <a:t>utilise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pretrained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9" dirty="0">
                <a:solidFill>
                  <a:sysClr val="windowText" lastClr="000000"/>
                </a:solidFill>
                <a:latin typeface="Calibri"/>
                <a:cs typeface="Calibri"/>
              </a:rPr>
              <a:t>model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85091" y="6293250"/>
            <a:ext cx="5216855" cy="299833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 defTabSz="831738">
              <a:spcBef>
                <a:spcPts val="100"/>
              </a:spcBef>
            </a:pP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1865" kern="0" spc="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82" dirty="0">
                <a:solidFill>
                  <a:sysClr val="windowText" lastClr="000000"/>
                </a:solidFill>
                <a:latin typeface="Calibri"/>
                <a:cs typeface="Calibri"/>
              </a:rPr>
              <a:t>get</a:t>
            </a:r>
            <a:r>
              <a:rPr sz="1865" kern="0" spc="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b="1" kern="0" spc="6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better</a:t>
            </a:r>
            <a:r>
              <a:rPr sz="1865" b="1" kern="0" spc="-10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73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results</a:t>
            </a:r>
            <a:r>
              <a:rPr sz="1865" b="1" kern="0" spc="-10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32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on</a:t>
            </a:r>
            <a:r>
              <a:rPr sz="1865" b="1" kern="0" spc="-10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your</a:t>
            </a:r>
            <a:r>
              <a:rPr sz="1865" b="1" kern="0" spc="-10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specific</a:t>
            </a:r>
            <a:r>
              <a:rPr sz="1865" b="1" kern="0" spc="-10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problem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.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2346" y="7967666"/>
            <a:ext cx="1515613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114" dirty="0">
                <a:solidFill>
                  <a:sysClr val="windowText" lastClr="000000"/>
                </a:solidFill>
                <a:latin typeface="Calibri"/>
                <a:cs typeface="Calibri"/>
              </a:rPr>
              <a:t>Fine-</a:t>
            </a:r>
            <a:r>
              <a:rPr sz="2229" kern="0" spc="123" dirty="0">
                <a:solidFill>
                  <a:sysClr val="windowText" lastClr="000000"/>
                </a:solidFill>
                <a:latin typeface="Calibri"/>
                <a:cs typeface="Calibri"/>
              </a:rPr>
              <a:t>tuning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20758" y="7676840"/>
            <a:ext cx="3756690" cy="918702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 marR="4621" algn="ctr" defTabSz="831738">
              <a:lnSpc>
                <a:spcPct val="107200"/>
              </a:lnSpc>
              <a:spcBef>
                <a:spcPts val="86"/>
              </a:spcBef>
            </a:pP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Take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weights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91" dirty="0">
                <a:solidFill>
                  <a:sysClr val="windowText" lastClr="000000"/>
                </a:solidFill>
                <a:latin typeface="Calibri"/>
                <a:cs typeface="Calibri"/>
              </a:rPr>
              <a:t>pretrained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model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3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adjust</a:t>
            </a:r>
            <a:r>
              <a:rPr sz="1865" kern="0" spc="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82" dirty="0">
                <a:solidFill>
                  <a:sysClr val="windowText" lastClr="000000"/>
                </a:solidFill>
                <a:latin typeface="Calibri"/>
                <a:cs typeface="Calibri"/>
              </a:rPr>
              <a:t>(fine-</a:t>
            </a:r>
            <a:r>
              <a:rPr sz="1865" kern="0" spc="96" dirty="0">
                <a:solidFill>
                  <a:sysClr val="windowText" lastClr="000000"/>
                </a:solidFill>
                <a:latin typeface="Calibri"/>
                <a:cs typeface="Calibri"/>
              </a:rPr>
              <a:t>tune)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them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91" dirty="0">
                <a:solidFill>
                  <a:sysClr val="windowText" lastClr="000000"/>
                </a:solidFill>
                <a:latin typeface="Calibri"/>
                <a:cs typeface="Calibri"/>
              </a:rPr>
              <a:t>your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3" dirty="0">
                <a:solidFill>
                  <a:sysClr val="windowText" lastClr="000000"/>
                </a:solidFill>
                <a:latin typeface="Calibri"/>
                <a:cs typeface="Calibri"/>
              </a:rPr>
              <a:t>own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86" dirty="0">
                <a:solidFill>
                  <a:sysClr val="windowText" lastClr="000000"/>
                </a:solidFill>
                <a:latin typeface="Calibri"/>
                <a:cs typeface="Calibri"/>
              </a:rPr>
              <a:t>problem.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62837" y="7676840"/>
            <a:ext cx="3784991" cy="918702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 marR="4621" indent="-578" algn="ctr" defTabSz="831738">
              <a:lnSpc>
                <a:spcPct val="107200"/>
              </a:lnSpc>
              <a:spcBef>
                <a:spcPts val="86"/>
              </a:spcBef>
            </a:pPr>
            <a:r>
              <a:rPr sz="1865" b="1" kern="0" spc="-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Some,</a:t>
            </a:r>
            <a:r>
              <a:rPr sz="1865" b="1" kern="0" spc="-1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86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many</a:t>
            </a:r>
            <a:r>
              <a:rPr sz="1865" b="1" kern="0" spc="-1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5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or</a:t>
            </a:r>
            <a:r>
              <a:rPr sz="1865" b="1" kern="0" spc="-1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45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all</a:t>
            </a:r>
            <a:r>
              <a:rPr sz="1865" b="1" kern="0" spc="-100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of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1865" kern="0" spc="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82" dirty="0">
                <a:solidFill>
                  <a:sysClr val="windowText" lastClr="000000"/>
                </a:solidFill>
                <a:latin typeface="Calibri"/>
                <a:cs typeface="Calibri"/>
              </a:rPr>
              <a:t>layers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-23" dirty="0">
                <a:solidFill>
                  <a:sysClr val="windowText" lastClr="000000"/>
                </a:solidFill>
                <a:latin typeface="Calibri"/>
                <a:cs typeface="Calibri"/>
              </a:rPr>
              <a:t>in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pretrained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model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b="1" kern="0" spc="-5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are</a:t>
            </a:r>
            <a:r>
              <a:rPr sz="1865" b="1" kern="0" spc="-123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updated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during</a:t>
            </a:r>
            <a:r>
              <a:rPr sz="1865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64" dirty="0">
                <a:solidFill>
                  <a:sysClr val="windowText" lastClr="000000"/>
                </a:solidFill>
                <a:latin typeface="Calibri"/>
                <a:cs typeface="Calibri"/>
              </a:rPr>
              <a:t>training.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026891" y="7524451"/>
            <a:ext cx="5533378" cy="1225773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0974" marR="4621" algn="ctr" defTabSz="831738">
              <a:lnSpc>
                <a:spcPct val="107200"/>
              </a:lnSpc>
              <a:spcBef>
                <a:spcPts val="86"/>
              </a:spcBef>
            </a:pPr>
            <a:r>
              <a:rPr sz="1865" kern="0" spc="91" dirty="0">
                <a:solidFill>
                  <a:sysClr val="windowText" lastClr="000000"/>
                </a:solidFill>
                <a:latin typeface="Calibri"/>
                <a:cs typeface="Calibri"/>
              </a:rPr>
              <a:t>Helpful</a:t>
            </a:r>
            <a:r>
              <a:rPr sz="1865" kern="0" spc="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59" dirty="0">
                <a:solidFill>
                  <a:sysClr val="windowText" lastClr="000000"/>
                </a:solidFill>
                <a:latin typeface="Calibri"/>
                <a:cs typeface="Calibri"/>
              </a:rPr>
              <a:t>if</a:t>
            </a:r>
            <a:r>
              <a:rPr sz="1865" kern="0" spc="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you</a:t>
            </a:r>
            <a:r>
              <a:rPr sz="1865" kern="0" spc="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have</a:t>
            </a:r>
            <a:r>
              <a:rPr sz="1865" kern="0" spc="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1865" kern="0" spc="14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b="1" kern="0" spc="-41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large</a:t>
            </a:r>
            <a:r>
              <a:rPr sz="1865" b="1" kern="0" spc="-10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9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amount</a:t>
            </a:r>
            <a:r>
              <a:rPr sz="1865" b="1" kern="0" spc="-10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86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of</a:t>
            </a:r>
            <a:r>
              <a:rPr sz="1865" b="1" kern="0" spc="-10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custom</a:t>
            </a:r>
            <a:r>
              <a:rPr sz="1865" b="1" kern="0" spc="-10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1865" b="1" kern="0" spc="-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data </a:t>
            </a:r>
            <a:r>
              <a:rPr sz="1865" kern="0" spc="123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9" dirty="0">
                <a:solidFill>
                  <a:sysClr val="windowText" lastClr="000000"/>
                </a:solidFill>
                <a:latin typeface="Calibri"/>
                <a:cs typeface="Calibri"/>
              </a:rPr>
              <a:t>want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55" dirty="0">
                <a:solidFill>
                  <a:sysClr val="windowText" lastClr="000000"/>
                </a:solidFill>
                <a:latin typeface="Calibri"/>
                <a:cs typeface="Calibri"/>
              </a:rPr>
              <a:t>utilise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4" dirty="0">
                <a:solidFill>
                  <a:sysClr val="windowText" lastClr="000000"/>
                </a:solidFill>
                <a:latin typeface="Calibri"/>
                <a:cs typeface="Calibri"/>
              </a:rPr>
              <a:t>a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pretrained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model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and</a:t>
            </a:r>
            <a:r>
              <a:rPr sz="1865" kern="0" spc="46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improve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82" dirty="0">
                <a:solidFill>
                  <a:sysClr val="windowText" lastClr="000000"/>
                </a:solidFill>
                <a:latin typeface="Calibri"/>
                <a:cs typeface="Calibri"/>
              </a:rPr>
              <a:t>its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96" dirty="0">
                <a:solidFill>
                  <a:sysClr val="windowText" lastClr="000000"/>
                </a:solidFill>
                <a:latin typeface="Calibri"/>
                <a:cs typeface="Calibri"/>
              </a:rPr>
              <a:t>underlying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patterns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27" dirty="0">
                <a:solidFill>
                  <a:sysClr val="windowText" lastClr="000000"/>
                </a:solidFill>
                <a:latin typeface="Calibri"/>
                <a:cs typeface="Calibri"/>
              </a:rPr>
              <a:t>to</a:t>
            </a:r>
            <a:r>
              <a:rPr sz="1865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91" dirty="0">
                <a:solidFill>
                  <a:sysClr val="windowText" lastClr="000000"/>
                </a:solidFill>
                <a:latin typeface="Calibri"/>
                <a:cs typeface="Calibri"/>
              </a:rPr>
              <a:t>your</a:t>
            </a:r>
            <a:r>
              <a:rPr sz="1865" kern="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865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specific </a:t>
            </a:r>
            <a:r>
              <a:rPr sz="1865" kern="0" spc="86" dirty="0">
                <a:solidFill>
                  <a:sysClr val="windowText" lastClr="000000"/>
                </a:solidFill>
                <a:latin typeface="Calibri"/>
                <a:cs typeface="Calibri"/>
              </a:rPr>
              <a:t>problem.</a:t>
            </a:r>
            <a:endParaRPr sz="1865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84973" y="-350554"/>
            <a:ext cx="16066128" cy="1646501"/>
          </a:xfrm>
          <a:prstGeom prst="rect">
            <a:avLst/>
          </a:prstGeom>
        </p:spPr>
        <p:txBody>
          <a:bodyPr vert="horz" wrap="square" lIns="0" tIns="466114" rIns="0" bIns="0" rtlCol="0">
            <a:spAutoFit/>
          </a:bodyPr>
          <a:lstStyle/>
          <a:p>
            <a:pPr marL="3137501">
              <a:spcBef>
                <a:spcPts val="100"/>
              </a:spcBef>
            </a:pPr>
            <a:r>
              <a:rPr sz="7641" spc="509" dirty="0"/>
              <a:t>Kinds</a:t>
            </a:r>
            <a:r>
              <a:rPr sz="7641" spc="-414" dirty="0"/>
              <a:t> </a:t>
            </a:r>
            <a:r>
              <a:rPr sz="7641" spc="537" dirty="0"/>
              <a:t>of</a:t>
            </a:r>
            <a:r>
              <a:rPr sz="7641" spc="-400" dirty="0"/>
              <a:t> </a:t>
            </a:r>
            <a:r>
              <a:rPr sz="7641" spc="73" dirty="0"/>
              <a:t>T</a:t>
            </a:r>
            <a:r>
              <a:rPr sz="7641" spc="314" dirty="0"/>
              <a:t>r</a:t>
            </a:r>
            <a:r>
              <a:rPr sz="7641" spc="409" dirty="0"/>
              <a:t>an</a:t>
            </a:r>
            <a:r>
              <a:rPr sz="7641" spc="382" dirty="0"/>
              <a:t>s</a:t>
            </a:r>
            <a:r>
              <a:rPr sz="7641" spc="337" dirty="0"/>
              <a:t>f</a:t>
            </a:r>
            <a:r>
              <a:rPr sz="7641" spc="409" dirty="0"/>
              <a:t>e</a:t>
            </a:r>
            <a:r>
              <a:rPr sz="7641" spc="546" dirty="0"/>
              <a:t>r</a:t>
            </a:r>
            <a:r>
              <a:rPr sz="7641" spc="-400" dirty="0"/>
              <a:t> </a:t>
            </a:r>
            <a:r>
              <a:rPr sz="7641" spc="377" dirty="0"/>
              <a:t>Learning</a:t>
            </a:r>
            <a:endParaRPr sz="764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973" y="-350554"/>
            <a:ext cx="16066128" cy="1713916"/>
          </a:xfrm>
          <a:prstGeom prst="rect">
            <a:avLst/>
          </a:prstGeom>
        </p:spPr>
        <p:txBody>
          <a:bodyPr vert="horz" wrap="square" lIns="0" tIns="600060" rIns="0" bIns="0" rtlCol="0">
            <a:spAutoFit/>
          </a:bodyPr>
          <a:lstStyle/>
          <a:p>
            <a:pPr marL="1656545">
              <a:spcBef>
                <a:spcPts val="118"/>
              </a:spcBef>
            </a:pPr>
            <a:r>
              <a:rPr sz="7200" spc="473" dirty="0"/>
              <a:t>EfficientNet</a:t>
            </a:r>
            <a:r>
              <a:rPr sz="7200" spc="-428" dirty="0"/>
              <a:t> </a:t>
            </a:r>
            <a:r>
              <a:rPr sz="7200" spc="432" dirty="0"/>
              <a:t>feature</a:t>
            </a:r>
            <a:r>
              <a:rPr sz="7200" spc="-423" dirty="0"/>
              <a:t> </a:t>
            </a:r>
            <a:r>
              <a:rPr sz="7200" spc="514" dirty="0"/>
              <a:t>extractor</a:t>
            </a:r>
            <a:endParaRPr sz="7200" dirty="0"/>
          </a:p>
        </p:txBody>
      </p:sp>
      <p:sp>
        <p:nvSpPr>
          <p:cNvPr id="3" name="object 3"/>
          <p:cNvSpPr txBox="1"/>
          <p:nvPr/>
        </p:nvSpPr>
        <p:spPr>
          <a:xfrm>
            <a:off x="6492217" y="3513192"/>
            <a:ext cx="4441720" cy="767717"/>
          </a:xfrm>
          <a:prstGeom prst="rect">
            <a:avLst/>
          </a:prstGeom>
        </p:spPr>
        <p:txBody>
          <a:bodyPr vert="horz" wrap="square" lIns="0" tIns="42742" rIns="0" bIns="0" rtlCol="0">
            <a:spAutoFit/>
          </a:bodyPr>
          <a:lstStyle/>
          <a:p>
            <a:pPr algn="ctr" defTabSz="831738">
              <a:spcBef>
                <a:spcPts val="337"/>
              </a:spcBef>
            </a:pPr>
            <a:r>
              <a:rPr sz="2229" kern="0" spc="191" dirty="0">
                <a:solidFill>
                  <a:srgbClr val="FF644E"/>
                </a:solidFill>
                <a:latin typeface="Calibri"/>
                <a:cs typeface="Calibri"/>
              </a:rPr>
              <a:t>Stays</a:t>
            </a:r>
            <a:r>
              <a:rPr sz="2229" kern="0" spc="-14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229" kern="0" spc="191" dirty="0">
                <a:solidFill>
                  <a:srgbClr val="FF644E"/>
                </a:solidFill>
                <a:latin typeface="Calibri"/>
                <a:cs typeface="Calibri"/>
              </a:rPr>
              <a:t>same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algn="ctr" defTabSz="831738">
              <a:spcBef>
                <a:spcPts val="250"/>
              </a:spcBef>
            </a:pPr>
            <a:r>
              <a:rPr sz="2229" kern="0" spc="141" dirty="0">
                <a:solidFill>
                  <a:srgbClr val="FF644E"/>
                </a:solidFill>
                <a:latin typeface="Calibri"/>
                <a:cs typeface="Calibri"/>
              </a:rPr>
              <a:t>(frozen,</a:t>
            </a:r>
            <a:r>
              <a:rPr sz="2229" kern="0" spc="-23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229" kern="0" spc="155" dirty="0">
                <a:solidFill>
                  <a:srgbClr val="FF644E"/>
                </a:solidFill>
                <a:latin typeface="Calibri"/>
                <a:cs typeface="Calibri"/>
              </a:rPr>
              <a:t>pretrained</a:t>
            </a:r>
            <a:r>
              <a:rPr sz="2229" kern="0" spc="-18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229" kern="0" spc="173" dirty="0">
                <a:solidFill>
                  <a:srgbClr val="FF644E"/>
                </a:solidFill>
                <a:latin typeface="Calibri"/>
                <a:cs typeface="Calibri"/>
              </a:rPr>
              <a:t>on</a:t>
            </a:r>
            <a:r>
              <a:rPr sz="2229" kern="0" spc="-18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229" kern="0" spc="173" dirty="0">
                <a:solidFill>
                  <a:srgbClr val="FF644E"/>
                </a:solidFill>
                <a:latin typeface="Calibri"/>
                <a:cs typeface="Calibri"/>
              </a:rPr>
              <a:t>ImageNet)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02237" y="4969577"/>
            <a:ext cx="619761" cy="1428975"/>
          </a:xfrm>
          <a:custGeom>
            <a:avLst/>
            <a:gdLst/>
            <a:ahLst/>
            <a:cxnLst/>
            <a:rect l="l" t="t" r="r" b="b"/>
            <a:pathLst>
              <a:path w="681355" h="1570990">
                <a:moveTo>
                  <a:pt x="681105" y="0"/>
                </a:moveTo>
                <a:lnTo>
                  <a:pt x="0" y="0"/>
                </a:lnTo>
                <a:lnTo>
                  <a:pt x="0" y="1570632"/>
                </a:lnTo>
                <a:lnTo>
                  <a:pt x="681105" y="1570632"/>
                </a:lnTo>
                <a:lnTo>
                  <a:pt x="681105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pPr defTabSz="831738"/>
            <a:endParaRPr sz="1637" kern="0">
              <a:solidFill>
                <a:sysClr val="windowText" lastClr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43360" y="5598213"/>
            <a:ext cx="321948" cy="171546"/>
          </a:xfrm>
          <a:prstGeom prst="rect">
            <a:avLst/>
          </a:prstGeom>
        </p:spPr>
        <p:txBody>
          <a:bodyPr vert="vert270" wrap="square" lIns="0" tIns="5776" rIns="0" bIns="0" rtlCol="0">
            <a:spAutoFit/>
          </a:bodyPr>
          <a:lstStyle/>
          <a:p>
            <a:pPr marL="11552" defTabSz="831738">
              <a:spcBef>
                <a:spcPts val="45"/>
              </a:spcBef>
            </a:pPr>
            <a:r>
              <a:rPr lang="en-US" sz="2092" kern="0" spc="-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92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17663" y="3275409"/>
            <a:ext cx="3188912" cy="1116082"/>
          </a:xfrm>
          <a:prstGeom prst="rect">
            <a:avLst/>
          </a:prstGeom>
        </p:spPr>
        <p:txBody>
          <a:bodyPr vert="horz" wrap="square" lIns="0" tIns="42742" rIns="0" bIns="0" rtlCol="0">
            <a:spAutoFit/>
          </a:bodyPr>
          <a:lstStyle/>
          <a:p>
            <a:pPr algn="ctr" defTabSz="831738">
              <a:spcBef>
                <a:spcPts val="337"/>
              </a:spcBef>
            </a:pPr>
            <a:r>
              <a:rPr sz="2229" kern="0" spc="231" dirty="0">
                <a:solidFill>
                  <a:srgbClr val="61D836"/>
                </a:solidFill>
                <a:latin typeface="Calibri"/>
                <a:cs typeface="Calibri"/>
              </a:rPr>
              <a:t>Changes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1552" marR="4621" algn="ctr" defTabSz="831738">
              <a:lnSpc>
                <a:spcPct val="109400"/>
              </a:lnSpc>
            </a:pPr>
            <a:r>
              <a:rPr sz="2229" kern="0" spc="186" dirty="0">
                <a:solidFill>
                  <a:srgbClr val="61D836"/>
                </a:solidFill>
                <a:latin typeface="Calibri"/>
                <a:cs typeface="Calibri"/>
              </a:rPr>
              <a:t>(same</a:t>
            </a:r>
            <a:r>
              <a:rPr sz="2229" kern="0" spc="-23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2229" kern="0" spc="191" dirty="0">
                <a:solidFill>
                  <a:srgbClr val="61D836"/>
                </a:solidFill>
                <a:latin typeface="Calibri"/>
                <a:cs typeface="Calibri"/>
              </a:rPr>
              <a:t>shape</a:t>
            </a:r>
            <a:r>
              <a:rPr sz="2229" kern="0" spc="-18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2229" kern="0" spc="182" dirty="0">
                <a:solidFill>
                  <a:srgbClr val="61D836"/>
                </a:solidFill>
                <a:latin typeface="Calibri"/>
                <a:cs typeface="Calibri"/>
              </a:rPr>
              <a:t>as</a:t>
            </a:r>
            <a:r>
              <a:rPr sz="2229" kern="0" spc="-23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2229" kern="0" spc="168" dirty="0">
                <a:solidFill>
                  <a:srgbClr val="61D836"/>
                </a:solidFill>
                <a:latin typeface="Calibri"/>
                <a:cs typeface="Calibri"/>
              </a:rPr>
              <a:t>number </a:t>
            </a:r>
            <a:r>
              <a:rPr sz="2229" kern="0" spc="182" dirty="0">
                <a:solidFill>
                  <a:srgbClr val="61D836"/>
                </a:solidFill>
                <a:latin typeface="Calibri"/>
                <a:cs typeface="Calibri"/>
              </a:rPr>
              <a:t>of</a:t>
            </a:r>
            <a:r>
              <a:rPr sz="2229" kern="0" spc="-23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2229" kern="0" spc="159" dirty="0">
                <a:solidFill>
                  <a:srgbClr val="61D836"/>
                </a:solidFill>
                <a:latin typeface="Calibri"/>
                <a:cs typeface="Calibri"/>
              </a:rPr>
              <a:t>classes)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-685800" y="3640539"/>
            <a:ext cx="2637885" cy="740961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 marR="4621" indent="614562" algn="r" defTabSz="831738">
              <a:lnSpc>
                <a:spcPct val="109400"/>
              </a:lnSpc>
              <a:spcBef>
                <a:spcPts val="86"/>
              </a:spcBef>
            </a:pPr>
            <a:r>
              <a:rPr sz="2229" kern="0" spc="15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229" kern="0" spc="-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64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229" kern="0" spc="146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lang="en-US" sz="2229" kern="0" spc="146" dirty="0">
                <a:solidFill>
                  <a:srgbClr val="FFFFFF"/>
                </a:solidFill>
                <a:latin typeface="Calibri"/>
                <a:cs typeface="Calibri"/>
              </a:rPr>
              <a:t>YES, NO</a:t>
            </a:r>
            <a:r>
              <a:rPr sz="2229" kern="0" spc="132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229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28721" y="5651262"/>
            <a:ext cx="412982" cy="91838"/>
            <a:chOff x="2559450" y="6212899"/>
            <a:chExt cx="454025" cy="100965"/>
          </a:xfrm>
        </p:grpSpPr>
        <p:sp>
          <p:nvSpPr>
            <p:cNvPr id="12" name="object 12"/>
            <p:cNvSpPr/>
            <p:nvPr/>
          </p:nvSpPr>
          <p:spPr>
            <a:xfrm>
              <a:off x="2559450" y="626316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912686" y="621289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846607" y="4388812"/>
            <a:ext cx="11732725" cy="2616514"/>
            <a:chOff x="3128805" y="4824984"/>
            <a:chExt cx="12898755" cy="287655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2408" y="4993544"/>
              <a:ext cx="12311352" cy="25392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54982" y="4851161"/>
              <a:ext cx="12846685" cy="2824480"/>
            </a:xfrm>
            <a:custGeom>
              <a:avLst/>
              <a:gdLst/>
              <a:ahLst/>
              <a:cxnLst/>
              <a:rect l="l" t="t" r="r" b="b"/>
              <a:pathLst>
                <a:path w="12846685" h="2824479">
                  <a:moveTo>
                    <a:pt x="763465" y="0"/>
                  </a:moveTo>
                  <a:lnTo>
                    <a:pt x="12082773" y="0"/>
                  </a:lnTo>
                  <a:lnTo>
                    <a:pt x="12154204" y="51"/>
                  </a:lnTo>
                  <a:lnTo>
                    <a:pt x="12219358" y="410"/>
                  </a:lnTo>
                  <a:lnTo>
                    <a:pt x="12278606" y="1385"/>
                  </a:lnTo>
                  <a:lnTo>
                    <a:pt x="12332318" y="3284"/>
                  </a:lnTo>
                  <a:lnTo>
                    <a:pt x="12380866" y="6415"/>
                  </a:lnTo>
                  <a:lnTo>
                    <a:pt x="12424620" y="11085"/>
                  </a:lnTo>
                  <a:lnTo>
                    <a:pt x="12463950" y="17603"/>
                  </a:lnTo>
                  <a:lnTo>
                    <a:pt x="12530822" y="37413"/>
                  </a:lnTo>
                  <a:lnTo>
                    <a:pt x="12577937" y="57558"/>
                  </a:lnTo>
                  <a:lnTo>
                    <a:pt x="12622159" y="82516"/>
                  </a:lnTo>
                  <a:lnTo>
                    <a:pt x="12663169" y="111966"/>
                  </a:lnTo>
                  <a:lnTo>
                    <a:pt x="12700647" y="145588"/>
                  </a:lnTo>
                  <a:lnTo>
                    <a:pt x="12734271" y="183061"/>
                  </a:lnTo>
                  <a:lnTo>
                    <a:pt x="12763722" y="224065"/>
                  </a:lnTo>
                  <a:lnTo>
                    <a:pt x="12788680" y="268281"/>
                  </a:lnTo>
                  <a:lnTo>
                    <a:pt x="12808824" y="315388"/>
                  </a:lnTo>
                  <a:lnTo>
                    <a:pt x="12828617" y="382262"/>
                  </a:lnTo>
                  <a:lnTo>
                    <a:pt x="12835129" y="421599"/>
                  </a:lnTo>
                  <a:lnTo>
                    <a:pt x="12839796" y="465362"/>
                  </a:lnTo>
                  <a:lnTo>
                    <a:pt x="12842923" y="513919"/>
                  </a:lnTo>
                  <a:lnTo>
                    <a:pt x="12844821" y="567639"/>
                  </a:lnTo>
                  <a:lnTo>
                    <a:pt x="12845795" y="626891"/>
                  </a:lnTo>
                  <a:lnTo>
                    <a:pt x="12846154" y="692043"/>
                  </a:lnTo>
                  <a:lnTo>
                    <a:pt x="12846205" y="763465"/>
                  </a:lnTo>
                  <a:lnTo>
                    <a:pt x="12846205" y="2060523"/>
                  </a:lnTo>
                  <a:lnTo>
                    <a:pt x="12846154" y="2131944"/>
                  </a:lnTo>
                  <a:lnTo>
                    <a:pt x="12845795" y="2197096"/>
                  </a:lnTo>
                  <a:lnTo>
                    <a:pt x="12844821" y="2256347"/>
                  </a:lnTo>
                  <a:lnTo>
                    <a:pt x="12842923" y="2310067"/>
                  </a:lnTo>
                  <a:lnTo>
                    <a:pt x="12839796" y="2358624"/>
                  </a:lnTo>
                  <a:lnTo>
                    <a:pt x="12835129" y="2402386"/>
                  </a:lnTo>
                  <a:lnTo>
                    <a:pt x="12828617" y="2441722"/>
                  </a:lnTo>
                  <a:lnTo>
                    <a:pt x="12808824" y="2508593"/>
                  </a:lnTo>
                  <a:lnTo>
                    <a:pt x="12788680" y="2555701"/>
                  </a:lnTo>
                  <a:lnTo>
                    <a:pt x="12763722" y="2599917"/>
                  </a:lnTo>
                  <a:lnTo>
                    <a:pt x="12734271" y="2640922"/>
                  </a:lnTo>
                  <a:lnTo>
                    <a:pt x="12700647" y="2678396"/>
                  </a:lnTo>
                  <a:lnTo>
                    <a:pt x="12663169" y="2712018"/>
                  </a:lnTo>
                  <a:lnTo>
                    <a:pt x="12622159" y="2741469"/>
                  </a:lnTo>
                  <a:lnTo>
                    <a:pt x="12577937" y="2766427"/>
                  </a:lnTo>
                  <a:lnTo>
                    <a:pt x="12530822" y="2786574"/>
                  </a:lnTo>
                  <a:lnTo>
                    <a:pt x="12463950" y="2806384"/>
                  </a:lnTo>
                  <a:lnTo>
                    <a:pt x="12424620" y="2812902"/>
                  </a:lnTo>
                  <a:lnTo>
                    <a:pt x="12380866" y="2817572"/>
                  </a:lnTo>
                  <a:lnTo>
                    <a:pt x="12332318" y="2820702"/>
                  </a:lnTo>
                  <a:lnTo>
                    <a:pt x="12278606" y="2822601"/>
                  </a:lnTo>
                  <a:lnTo>
                    <a:pt x="12219358" y="2823576"/>
                  </a:lnTo>
                  <a:lnTo>
                    <a:pt x="12154204" y="2823935"/>
                  </a:lnTo>
                  <a:lnTo>
                    <a:pt x="12082773" y="2823987"/>
                  </a:lnTo>
                  <a:lnTo>
                    <a:pt x="763465" y="2823987"/>
                  </a:lnTo>
                  <a:lnTo>
                    <a:pt x="692043" y="2823935"/>
                  </a:lnTo>
                  <a:lnTo>
                    <a:pt x="626891" y="2823576"/>
                  </a:lnTo>
                  <a:lnTo>
                    <a:pt x="567639" y="2822601"/>
                  </a:lnTo>
                  <a:lnTo>
                    <a:pt x="513919" y="2820702"/>
                  </a:lnTo>
                  <a:lnTo>
                    <a:pt x="465362" y="2817572"/>
                  </a:lnTo>
                  <a:lnTo>
                    <a:pt x="421599" y="2812902"/>
                  </a:lnTo>
                  <a:lnTo>
                    <a:pt x="382262" y="2806384"/>
                  </a:lnTo>
                  <a:lnTo>
                    <a:pt x="315388" y="2786574"/>
                  </a:lnTo>
                  <a:lnTo>
                    <a:pt x="268281" y="2766427"/>
                  </a:lnTo>
                  <a:lnTo>
                    <a:pt x="224065" y="2741469"/>
                  </a:lnTo>
                  <a:lnTo>
                    <a:pt x="183061" y="2712018"/>
                  </a:lnTo>
                  <a:lnTo>
                    <a:pt x="145588" y="2678396"/>
                  </a:lnTo>
                  <a:lnTo>
                    <a:pt x="111966" y="2640922"/>
                  </a:lnTo>
                  <a:lnTo>
                    <a:pt x="82516" y="2599917"/>
                  </a:lnTo>
                  <a:lnTo>
                    <a:pt x="57558" y="2555701"/>
                  </a:lnTo>
                  <a:lnTo>
                    <a:pt x="37413" y="2508593"/>
                  </a:lnTo>
                  <a:lnTo>
                    <a:pt x="17603" y="2441722"/>
                  </a:lnTo>
                  <a:lnTo>
                    <a:pt x="11085" y="2402386"/>
                  </a:lnTo>
                  <a:lnTo>
                    <a:pt x="6415" y="2358624"/>
                  </a:lnTo>
                  <a:lnTo>
                    <a:pt x="3284" y="2310067"/>
                  </a:lnTo>
                  <a:lnTo>
                    <a:pt x="1385" y="2256347"/>
                  </a:lnTo>
                  <a:lnTo>
                    <a:pt x="410" y="2197096"/>
                  </a:lnTo>
                  <a:lnTo>
                    <a:pt x="51" y="2131944"/>
                  </a:lnTo>
                  <a:lnTo>
                    <a:pt x="0" y="2060523"/>
                  </a:lnTo>
                  <a:lnTo>
                    <a:pt x="0" y="763465"/>
                  </a:lnTo>
                  <a:lnTo>
                    <a:pt x="51" y="692043"/>
                  </a:lnTo>
                  <a:lnTo>
                    <a:pt x="410" y="626891"/>
                  </a:lnTo>
                  <a:lnTo>
                    <a:pt x="1385" y="567639"/>
                  </a:lnTo>
                  <a:lnTo>
                    <a:pt x="3284" y="513919"/>
                  </a:lnTo>
                  <a:lnTo>
                    <a:pt x="6415" y="465362"/>
                  </a:lnTo>
                  <a:lnTo>
                    <a:pt x="11085" y="421599"/>
                  </a:lnTo>
                  <a:lnTo>
                    <a:pt x="17603" y="382262"/>
                  </a:lnTo>
                  <a:lnTo>
                    <a:pt x="37413" y="315388"/>
                  </a:lnTo>
                  <a:lnTo>
                    <a:pt x="57558" y="268281"/>
                  </a:lnTo>
                  <a:lnTo>
                    <a:pt x="82516" y="224065"/>
                  </a:lnTo>
                  <a:lnTo>
                    <a:pt x="111966" y="183061"/>
                  </a:lnTo>
                  <a:lnTo>
                    <a:pt x="145588" y="145588"/>
                  </a:lnTo>
                  <a:lnTo>
                    <a:pt x="183061" y="111966"/>
                  </a:lnTo>
                  <a:lnTo>
                    <a:pt x="224065" y="82516"/>
                  </a:lnTo>
                  <a:lnTo>
                    <a:pt x="268281" y="57558"/>
                  </a:lnTo>
                  <a:lnTo>
                    <a:pt x="315388" y="37413"/>
                  </a:lnTo>
                  <a:lnTo>
                    <a:pt x="382262" y="17603"/>
                  </a:lnTo>
                  <a:lnTo>
                    <a:pt x="421599" y="11085"/>
                  </a:lnTo>
                  <a:lnTo>
                    <a:pt x="465362" y="6415"/>
                  </a:lnTo>
                  <a:lnTo>
                    <a:pt x="513919" y="3284"/>
                  </a:lnTo>
                  <a:lnTo>
                    <a:pt x="567639" y="1385"/>
                  </a:lnTo>
                  <a:lnTo>
                    <a:pt x="626891" y="410"/>
                  </a:lnTo>
                  <a:lnTo>
                    <a:pt x="692043" y="51"/>
                  </a:lnTo>
                  <a:lnTo>
                    <a:pt x="763465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 rot="21300000">
            <a:off x="13389598" y="7596286"/>
            <a:ext cx="2791190" cy="250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1942"/>
              </a:lnSpc>
            </a:pPr>
            <a:r>
              <a:rPr sz="2229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Linear</a:t>
            </a:r>
            <a:r>
              <a:rPr sz="2229" b="1" kern="0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kern="0" dirty="0">
                <a:solidFill>
                  <a:srgbClr val="FFFFFF"/>
                </a:solidFill>
                <a:latin typeface="Gill Sans MT"/>
                <a:cs typeface="Gill Sans MT"/>
              </a:rPr>
              <a:t>classifier</a:t>
            </a:r>
            <a:r>
              <a:rPr sz="2229" b="1" kern="0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layer</a:t>
            </a:r>
            <a:endParaRPr sz="2229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 rot="21300000">
            <a:off x="13404982" y="7953026"/>
            <a:ext cx="2825666" cy="27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1974"/>
              </a:lnSpc>
            </a:pPr>
            <a:r>
              <a:rPr sz="2229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2229" kern="0" spc="-9" dirty="0">
                <a:solidFill>
                  <a:srgbClr val="FFFFFF"/>
                </a:solidFill>
                <a:latin typeface="Courier New"/>
                <a:cs typeface="Courier New"/>
              </a:rPr>
              <a:t>torch.nn.Linear</a:t>
            </a:r>
            <a:r>
              <a:rPr sz="2229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2229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193284" y="6538044"/>
            <a:ext cx="315945" cy="915491"/>
            <a:chOff x="16702527" y="7187812"/>
            <a:chExt cx="347345" cy="1006475"/>
          </a:xfrm>
        </p:grpSpPr>
        <p:sp>
          <p:nvSpPr>
            <p:cNvPr id="20" name="object 20"/>
            <p:cNvSpPr/>
            <p:nvPr/>
          </p:nvSpPr>
          <p:spPr>
            <a:xfrm>
              <a:off x="16712998" y="7277843"/>
              <a:ext cx="287020" cy="906144"/>
            </a:xfrm>
            <a:custGeom>
              <a:avLst/>
              <a:gdLst/>
              <a:ahLst/>
              <a:cxnLst/>
              <a:rect l="l" t="t" r="r" b="b"/>
              <a:pathLst>
                <a:path w="287019" h="906145">
                  <a:moveTo>
                    <a:pt x="0" y="905899"/>
                  </a:moveTo>
                  <a:lnTo>
                    <a:pt x="27128" y="863040"/>
                  </a:lnTo>
                  <a:lnTo>
                    <a:pt x="52917" y="819707"/>
                  </a:lnTo>
                  <a:lnTo>
                    <a:pt x="77366" y="775899"/>
                  </a:lnTo>
                  <a:lnTo>
                    <a:pt x="100475" y="731617"/>
                  </a:lnTo>
                  <a:lnTo>
                    <a:pt x="122244" y="686861"/>
                  </a:lnTo>
                  <a:lnTo>
                    <a:pt x="142674" y="641630"/>
                  </a:lnTo>
                  <a:lnTo>
                    <a:pt x="161764" y="595925"/>
                  </a:lnTo>
                  <a:lnTo>
                    <a:pt x="179514" y="549746"/>
                  </a:lnTo>
                  <a:lnTo>
                    <a:pt x="195925" y="503092"/>
                  </a:lnTo>
                  <a:lnTo>
                    <a:pt x="210995" y="455964"/>
                  </a:lnTo>
                  <a:lnTo>
                    <a:pt x="224726" y="408362"/>
                  </a:lnTo>
                  <a:lnTo>
                    <a:pt x="237117" y="360286"/>
                  </a:lnTo>
                  <a:lnTo>
                    <a:pt x="248169" y="311735"/>
                  </a:lnTo>
                  <a:lnTo>
                    <a:pt x="257881" y="262709"/>
                  </a:lnTo>
                  <a:lnTo>
                    <a:pt x="266252" y="213210"/>
                  </a:lnTo>
                  <a:lnTo>
                    <a:pt x="273285" y="163236"/>
                  </a:lnTo>
                  <a:lnTo>
                    <a:pt x="278977" y="112788"/>
                  </a:lnTo>
                  <a:lnTo>
                    <a:pt x="283330" y="61865"/>
                  </a:lnTo>
                  <a:lnTo>
                    <a:pt x="286343" y="10468"/>
                  </a:lnTo>
                  <a:lnTo>
                    <a:pt x="28655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6949117" y="7187812"/>
              <a:ext cx="100965" cy="101600"/>
            </a:xfrm>
            <a:custGeom>
              <a:avLst/>
              <a:gdLst/>
              <a:ahLst/>
              <a:cxnLst/>
              <a:rect l="l" t="t" r="r" b="b"/>
              <a:pathLst>
                <a:path w="100965" h="101600">
                  <a:moveTo>
                    <a:pt x="52249" y="0"/>
                  </a:moveTo>
                  <a:lnTo>
                    <a:pt x="0" y="99494"/>
                  </a:lnTo>
                  <a:lnTo>
                    <a:pt x="100415" y="101515"/>
                  </a:lnTo>
                  <a:lnTo>
                    <a:pt x="52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4684303" y="5651262"/>
            <a:ext cx="412982" cy="91838"/>
            <a:chOff x="16142963" y="6212899"/>
            <a:chExt cx="454025" cy="100965"/>
          </a:xfrm>
        </p:grpSpPr>
        <p:sp>
          <p:nvSpPr>
            <p:cNvPr id="23" name="object 23"/>
            <p:cNvSpPr/>
            <p:nvPr/>
          </p:nvSpPr>
          <p:spPr>
            <a:xfrm>
              <a:off x="16142963" y="626316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6496251" y="621289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68932" y="4686300"/>
            <a:ext cx="338176" cy="33817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68932" y="6329324"/>
            <a:ext cx="338176" cy="338176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5964277" y="5133186"/>
            <a:ext cx="418180" cy="418180"/>
            <a:chOff x="17550145" y="5643336"/>
            <a:chExt cx="459740" cy="459740"/>
          </a:xfrm>
        </p:grpSpPr>
        <p:sp>
          <p:nvSpPr>
            <p:cNvPr id="35" name="object 35"/>
            <p:cNvSpPr/>
            <p:nvPr/>
          </p:nvSpPr>
          <p:spPr>
            <a:xfrm>
              <a:off x="17560616" y="5707003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385250"/>
                  </a:moveTo>
                  <a:lnTo>
                    <a:pt x="377846" y="7404"/>
                  </a:lnTo>
                  <a:lnTo>
                    <a:pt x="38525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7902909" y="564333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106593" y="0"/>
                  </a:moveTo>
                  <a:lnTo>
                    <a:pt x="0" y="35538"/>
                  </a:lnTo>
                  <a:lnTo>
                    <a:pt x="71097" y="106614"/>
                  </a:lnTo>
                  <a:lnTo>
                    <a:pt x="1065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5969993" y="5832824"/>
            <a:ext cx="418180" cy="418180"/>
            <a:chOff x="17556429" y="6412506"/>
            <a:chExt cx="459740" cy="459740"/>
          </a:xfrm>
        </p:grpSpPr>
        <p:sp>
          <p:nvSpPr>
            <p:cNvPr id="38" name="object 38"/>
            <p:cNvSpPr/>
            <p:nvPr/>
          </p:nvSpPr>
          <p:spPr>
            <a:xfrm>
              <a:off x="17566900" y="6422977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0"/>
                  </a:moveTo>
                  <a:lnTo>
                    <a:pt x="377846" y="377846"/>
                  </a:lnTo>
                  <a:lnTo>
                    <a:pt x="385250" y="385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7909193" y="6765280"/>
              <a:ext cx="107314" cy="106680"/>
            </a:xfrm>
            <a:custGeom>
              <a:avLst/>
              <a:gdLst/>
              <a:ahLst/>
              <a:cxnLst/>
              <a:rect l="l" t="t" r="r" b="b"/>
              <a:pathLst>
                <a:path w="107315" h="106679">
                  <a:moveTo>
                    <a:pt x="71097" y="0"/>
                  </a:moveTo>
                  <a:lnTo>
                    <a:pt x="0" y="71086"/>
                  </a:lnTo>
                  <a:lnTo>
                    <a:pt x="106698" y="106625"/>
                  </a:lnTo>
                  <a:lnTo>
                    <a:pt x="71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928156" y="6973848"/>
            <a:ext cx="10997444" cy="1236903"/>
          </a:xfrm>
          <a:prstGeom prst="rect">
            <a:avLst/>
          </a:prstGeom>
        </p:spPr>
        <p:txBody>
          <a:bodyPr vert="horz" wrap="square" lIns="0" tIns="116675" rIns="0" bIns="0" rtlCol="0">
            <a:spAutoFit/>
          </a:bodyPr>
          <a:lstStyle/>
          <a:p>
            <a:pPr algn="ctr" defTabSz="831738">
              <a:spcBef>
                <a:spcPts val="919"/>
              </a:spcBef>
            </a:pPr>
            <a:r>
              <a:rPr sz="1637" kern="0" spc="114" dirty="0">
                <a:solidFill>
                  <a:srgbClr val="FFFFFF"/>
                </a:solidFill>
                <a:latin typeface="Calibri"/>
                <a:cs typeface="Calibri"/>
              </a:rPr>
              <a:t>EfficientNetB0</a:t>
            </a:r>
            <a:r>
              <a:rPr sz="1637" kern="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spc="109" dirty="0">
                <a:solidFill>
                  <a:srgbClr val="FFFFFF"/>
                </a:solidFill>
                <a:latin typeface="Calibri"/>
                <a:cs typeface="Calibri"/>
              </a:rPr>
              <a:t>architecture.</a:t>
            </a:r>
            <a:r>
              <a:rPr sz="1637" kern="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b="1" kern="0" spc="-9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637" b="1" kern="0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37" u="heavy" kern="0" spc="6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https://ai.googleblog.com/2019/05/efficientnet-</a:t>
            </a:r>
            <a:r>
              <a:rPr sz="1637" u="heavy" kern="0" spc="9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improving-</a:t>
            </a:r>
            <a:r>
              <a:rPr sz="1637" u="heavy" kern="0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accuracy-</a:t>
            </a:r>
            <a:r>
              <a:rPr sz="1637" u="heavy" kern="0" spc="6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and.html</a:t>
            </a:r>
            <a:endParaRPr sz="1637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490594" marR="2429946" indent="-1155" algn="ctr" defTabSz="831738">
              <a:lnSpc>
                <a:spcPct val="110900"/>
              </a:lnSpc>
              <a:spcBef>
                <a:spcPts val="850"/>
              </a:spcBef>
            </a:pPr>
            <a:r>
              <a:rPr sz="2229" b="1" kern="0" spc="-23" dirty="0">
                <a:solidFill>
                  <a:srgbClr val="FFFFFF"/>
                </a:solidFill>
                <a:latin typeface="Gill Sans MT"/>
                <a:cs typeface="Gill Sans MT"/>
              </a:rPr>
              <a:t>EfficientNetB0</a:t>
            </a:r>
            <a:r>
              <a:rPr sz="2229" b="1" kern="0" spc="-41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Backbone (</a:t>
            </a:r>
            <a:r>
              <a:rPr sz="2229" kern="0" spc="-9" dirty="0">
                <a:solidFill>
                  <a:srgbClr val="FFFFFF"/>
                </a:solidFill>
                <a:latin typeface="Courier New"/>
                <a:cs typeface="Courier New"/>
              </a:rPr>
              <a:t>torchvision.models.efficientnet_b0</a:t>
            </a:r>
            <a:r>
              <a:rPr sz="3343" b="1" kern="0" spc="-14" baseline="1133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343" kern="0" baseline="1133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AD19E-B4CA-FEE1-3AA3-A498B8CCAABA}"/>
              </a:ext>
            </a:extLst>
          </p:cNvPr>
          <p:cNvSpPr txBox="1"/>
          <p:nvPr/>
        </p:nvSpPr>
        <p:spPr>
          <a:xfrm>
            <a:off x="16754000" y="4681074"/>
            <a:ext cx="83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C3C421-87F1-8E5A-1440-0FE47E1512E7}"/>
              </a:ext>
            </a:extLst>
          </p:cNvPr>
          <p:cNvSpPr txBox="1"/>
          <p:nvPr/>
        </p:nvSpPr>
        <p:spPr>
          <a:xfrm>
            <a:off x="16759748" y="6302236"/>
            <a:ext cx="83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pic>
        <p:nvPicPr>
          <p:cNvPr id="28" name="Picture 27" descr="A close-up of a brain scan&#10;&#10;AI-generated content may be incorrect.">
            <a:extLst>
              <a:ext uri="{FF2B5EF4-FFF2-40B4-BE49-F238E27FC236}">
                <a16:creationId xmlns:a16="http://schemas.microsoft.com/office/drawing/2014/main" id="{D5415571-0E9D-077C-5CBC-6C2943140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9" y="5600700"/>
            <a:ext cx="1142551" cy="1383756"/>
          </a:xfrm>
          <a:prstGeom prst="rect">
            <a:avLst/>
          </a:prstGeom>
        </p:spPr>
      </p:pic>
      <p:pic>
        <p:nvPicPr>
          <p:cNvPr id="30" name="Picture 29" descr="A close-up of a brain scan&#10;&#10;AI-generated content may be incorrect.">
            <a:extLst>
              <a:ext uri="{FF2B5EF4-FFF2-40B4-BE49-F238E27FC236}">
                <a16:creationId xmlns:a16="http://schemas.microsoft.com/office/drawing/2014/main" id="{E6D7609A-AFFC-5861-7B7C-CBBCD435D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00" y="4457700"/>
            <a:ext cx="1141200" cy="1141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8350" y="199650"/>
            <a:ext cx="14770306" cy="1337963"/>
          </a:xfrm>
          <a:prstGeom prst="rect">
            <a:avLst/>
          </a:prstGeom>
        </p:spPr>
        <p:txBody>
          <a:bodyPr vert="horz" wrap="square" lIns="0" tIns="15018" rIns="0" bIns="0" rtlCol="0">
            <a:spAutoFit/>
          </a:bodyPr>
          <a:lstStyle/>
          <a:p>
            <a:pPr marL="11552">
              <a:spcBef>
                <a:spcPts val="118"/>
              </a:spcBef>
            </a:pPr>
            <a:r>
              <a:rPr sz="8596" spc="473" dirty="0"/>
              <a:t>EfficientNet</a:t>
            </a:r>
            <a:r>
              <a:rPr sz="8596" spc="-428" dirty="0"/>
              <a:t> </a:t>
            </a:r>
            <a:r>
              <a:rPr sz="8596" spc="432" dirty="0"/>
              <a:t>feature</a:t>
            </a:r>
            <a:r>
              <a:rPr sz="8596" spc="-423" dirty="0"/>
              <a:t> </a:t>
            </a:r>
            <a:r>
              <a:rPr sz="8596" spc="514" dirty="0"/>
              <a:t>extractor</a:t>
            </a:r>
            <a:endParaRPr sz="8596"/>
          </a:p>
        </p:txBody>
      </p:sp>
      <p:sp>
        <p:nvSpPr>
          <p:cNvPr id="3" name="object 3"/>
          <p:cNvSpPr txBox="1"/>
          <p:nvPr/>
        </p:nvSpPr>
        <p:spPr>
          <a:xfrm>
            <a:off x="1990612" y="1697004"/>
            <a:ext cx="8836077" cy="939727"/>
          </a:xfrm>
          <a:prstGeom prst="rect">
            <a:avLst/>
          </a:prstGeom>
        </p:spPr>
        <p:txBody>
          <a:bodyPr vert="horz" wrap="square" lIns="0" tIns="82596" rIns="0" bIns="0" rtlCol="0">
            <a:spAutoFit/>
          </a:bodyPr>
          <a:lstStyle/>
          <a:p>
            <a:pPr algn="ctr" defTabSz="831738">
              <a:spcBef>
                <a:spcPts val="650"/>
              </a:spcBef>
            </a:pPr>
            <a:r>
              <a:rPr sz="3002" b="1" kern="0" spc="-55" dirty="0">
                <a:solidFill>
                  <a:srgbClr val="FFFFFF"/>
                </a:solidFill>
                <a:latin typeface="Gill Sans MT"/>
                <a:cs typeface="Gill Sans MT"/>
              </a:rPr>
              <a:t>EfficientNetB0</a:t>
            </a:r>
            <a:r>
              <a:rPr sz="3002" b="1" kern="0" spc="-136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8" dirty="0">
                <a:solidFill>
                  <a:srgbClr val="FFFFFF"/>
                </a:solidFill>
                <a:latin typeface="Gill Sans MT"/>
                <a:cs typeface="Gill Sans MT"/>
              </a:rPr>
              <a:t>Backbone</a:t>
            </a:r>
            <a:endParaRPr sz="3002" kern="0">
              <a:solidFill>
                <a:sysClr val="windowText" lastClr="000000"/>
              </a:solidFill>
              <a:latin typeface="Gill Sans MT"/>
              <a:cs typeface="Gill Sans MT"/>
            </a:endParaRPr>
          </a:p>
          <a:p>
            <a:pPr algn="ctr" defTabSz="831738">
              <a:spcBef>
                <a:spcPts val="440"/>
              </a:spcBef>
            </a:pPr>
            <a:r>
              <a:rPr sz="2229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2229" kern="0" spc="-9" dirty="0">
                <a:solidFill>
                  <a:srgbClr val="FFFFFF"/>
                </a:solidFill>
                <a:latin typeface="Courier New"/>
                <a:cs typeface="Courier New"/>
              </a:rPr>
              <a:t>torchvision.models.efficientnet_b0(prertained=True</a:t>
            </a:r>
            <a:r>
              <a:rPr sz="3343" b="1" kern="0" spc="-14" baseline="1133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343" kern="0" baseline="1133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41243" y="2434457"/>
            <a:ext cx="11021703" cy="6829505"/>
            <a:chOff x="1363895" y="2676400"/>
            <a:chExt cx="12117070" cy="75082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3895" y="2676400"/>
              <a:ext cx="11360910" cy="75076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351592" y="2859253"/>
              <a:ext cx="1118870" cy="785495"/>
            </a:xfrm>
            <a:custGeom>
              <a:avLst/>
              <a:gdLst/>
              <a:ahLst/>
              <a:cxnLst/>
              <a:rect l="l" t="t" r="r" b="b"/>
              <a:pathLst>
                <a:path w="1118869" h="785495">
                  <a:moveTo>
                    <a:pt x="1118782" y="0"/>
                  </a:moveTo>
                  <a:lnTo>
                    <a:pt x="8570" y="779132"/>
                  </a:lnTo>
                  <a:lnTo>
                    <a:pt x="0" y="78514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2277845" y="3597251"/>
              <a:ext cx="111125" cy="99060"/>
            </a:xfrm>
            <a:custGeom>
              <a:avLst/>
              <a:gdLst/>
              <a:ahLst/>
              <a:cxnLst/>
              <a:rect l="l" t="t" r="r" b="b"/>
              <a:pathLst>
                <a:path w="111125" h="99060">
                  <a:moveTo>
                    <a:pt x="53401" y="0"/>
                  </a:moveTo>
                  <a:lnTo>
                    <a:pt x="0" y="98876"/>
                  </a:lnTo>
                  <a:lnTo>
                    <a:pt x="111096" y="82280"/>
                  </a:lnTo>
                  <a:lnTo>
                    <a:pt x="534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966872" y="3668296"/>
              <a:ext cx="10240010" cy="3625850"/>
            </a:xfrm>
            <a:custGeom>
              <a:avLst/>
              <a:gdLst/>
              <a:ahLst/>
              <a:cxnLst/>
              <a:rect l="l" t="t" r="r" b="b"/>
              <a:pathLst>
                <a:path w="10240010" h="3625850">
                  <a:moveTo>
                    <a:pt x="224266" y="0"/>
                  </a:moveTo>
                  <a:lnTo>
                    <a:pt x="10015663" y="0"/>
                  </a:lnTo>
                  <a:lnTo>
                    <a:pt x="10060290" y="171"/>
                  </a:lnTo>
                  <a:lnTo>
                    <a:pt x="10124866" y="4636"/>
                  </a:lnTo>
                  <a:lnTo>
                    <a:pt x="10174107" y="24239"/>
                  </a:lnTo>
                  <a:lnTo>
                    <a:pt x="10215690" y="65818"/>
                  </a:lnTo>
                  <a:lnTo>
                    <a:pt x="10235295" y="115061"/>
                  </a:lnTo>
                  <a:lnTo>
                    <a:pt x="10239757" y="179638"/>
                  </a:lnTo>
                  <a:lnTo>
                    <a:pt x="10239929" y="224266"/>
                  </a:lnTo>
                  <a:lnTo>
                    <a:pt x="10239929" y="3401079"/>
                  </a:lnTo>
                  <a:lnTo>
                    <a:pt x="10239757" y="3445706"/>
                  </a:lnTo>
                  <a:lnTo>
                    <a:pt x="10235295" y="3510282"/>
                  </a:lnTo>
                  <a:lnTo>
                    <a:pt x="10215690" y="3559523"/>
                  </a:lnTo>
                  <a:lnTo>
                    <a:pt x="10174107" y="3601102"/>
                  </a:lnTo>
                  <a:lnTo>
                    <a:pt x="10124866" y="3620706"/>
                  </a:lnTo>
                  <a:lnTo>
                    <a:pt x="10060290" y="3625173"/>
                  </a:lnTo>
                  <a:lnTo>
                    <a:pt x="10015663" y="3625345"/>
                  </a:lnTo>
                  <a:lnTo>
                    <a:pt x="224266" y="3625345"/>
                  </a:lnTo>
                  <a:lnTo>
                    <a:pt x="179638" y="3625173"/>
                  </a:lnTo>
                  <a:lnTo>
                    <a:pt x="115061" y="3620706"/>
                  </a:lnTo>
                  <a:lnTo>
                    <a:pt x="65818" y="3601102"/>
                  </a:lnTo>
                  <a:lnTo>
                    <a:pt x="24239" y="3559523"/>
                  </a:lnTo>
                  <a:lnTo>
                    <a:pt x="4636" y="3510282"/>
                  </a:lnTo>
                  <a:lnTo>
                    <a:pt x="171" y="3445706"/>
                  </a:lnTo>
                  <a:lnTo>
                    <a:pt x="0" y="3401079"/>
                  </a:lnTo>
                  <a:lnTo>
                    <a:pt x="0" y="224266"/>
                  </a:lnTo>
                  <a:lnTo>
                    <a:pt x="171" y="179638"/>
                  </a:lnTo>
                  <a:lnTo>
                    <a:pt x="4636" y="115061"/>
                  </a:lnTo>
                  <a:lnTo>
                    <a:pt x="24239" y="65818"/>
                  </a:lnTo>
                  <a:lnTo>
                    <a:pt x="65818" y="24239"/>
                  </a:lnTo>
                  <a:lnTo>
                    <a:pt x="115061" y="4636"/>
                  </a:lnTo>
                  <a:lnTo>
                    <a:pt x="179638" y="171"/>
                  </a:lnTo>
                  <a:lnTo>
                    <a:pt x="224266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966872" y="8051461"/>
              <a:ext cx="5560060" cy="320675"/>
            </a:xfrm>
            <a:custGeom>
              <a:avLst/>
              <a:gdLst/>
              <a:ahLst/>
              <a:cxnLst/>
              <a:rect l="l" t="t" r="r" b="b"/>
              <a:pathLst>
                <a:path w="5560059" h="320675">
                  <a:moveTo>
                    <a:pt x="224266" y="0"/>
                  </a:moveTo>
                  <a:lnTo>
                    <a:pt x="5335607" y="0"/>
                  </a:lnTo>
                  <a:lnTo>
                    <a:pt x="5379141" y="144"/>
                  </a:lnTo>
                  <a:lnTo>
                    <a:pt x="5442140" y="3888"/>
                  </a:lnTo>
                  <a:lnTo>
                    <a:pt x="5492478" y="23276"/>
                  </a:lnTo>
                  <a:lnTo>
                    <a:pt x="5536598" y="67394"/>
                  </a:lnTo>
                  <a:lnTo>
                    <a:pt x="5554810" y="109676"/>
                  </a:lnTo>
                  <a:lnTo>
                    <a:pt x="5559872" y="160119"/>
                  </a:lnTo>
                  <a:lnTo>
                    <a:pt x="5559336" y="176292"/>
                  </a:lnTo>
                  <a:lnTo>
                    <a:pt x="5550658" y="224380"/>
                  </a:lnTo>
                  <a:lnTo>
                    <a:pt x="5516939" y="277304"/>
                  </a:lnTo>
                  <a:lnTo>
                    <a:pt x="5464011" y="311020"/>
                  </a:lnTo>
                  <a:lnTo>
                    <a:pt x="5414251" y="319087"/>
                  </a:lnTo>
                  <a:lnTo>
                    <a:pt x="5335607" y="320239"/>
                  </a:lnTo>
                  <a:lnTo>
                    <a:pt x="224266" y="320239"/>
                  </a:lnTo>
                  <a:lnTo>
                    <a:pt x="180727" y="320095"/>
                  </a:lnTo>
                  <a:lnTo>
                    <a:pt x="117727" y="316350"/>
                  </a:lnTo>
                  <a:lnTo>
                    <a:pt x="67394" y="296963"/>
                  </a:lnTo>
                  <a:lnTo>
                    <a:pt x="23276" y="252844"/>
                  </a:lnTo>
                  <a:lnTo>
                    <a:pt x="5062" y="210562"/>
                  </a:lnTo>
                  <a:lnTo>
                    <a:pt x="0" y="160119"/>
                  </a:lnTo>
                  <a:lnTo>
                    <a:pt x="535" y="143946"/>
                  </a:lnTo>
                  <a:lnTo>
                    <a:pt x="9218" y="95858"/>
                  </a:lnTo>
                  <a:lnTo>
                    <a:pt x="42934" y="42934"/>
                  </a:lnTo>
                  <a:lnTo>
                    <a:pt x="95858" y="9218"/>
                  </a:lnTo>
                  <a:lnTo>
                    <a:pt x="145616" y="1152"/>
                  </a:lnTo>
                  <a:lnTo>
                    <a:pt x="224266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966872" y="8371703"/>
              <a:ext cx="7827645" cy="1115060"/>
            </a:xfrm>
            <a:custGeom>
              <a:avLst/>
              <a:gdLst/>
              <a:ahLst/>
              <a:cxnLst/>
              <a:rect l="l" t="t" r="r" b="b"/>
              <a:pathLst>
                <a:path w="7827645" h="1115059">
                  <a:moveTo>
                    <a:pt x="315728" y="0"/>
                  </a:moveTo>
                  <a:lnTo>
                    <a:pt x="7511614" y="0"/>
                  </a:lnTo>
                  <a:lnTo>
                    <a:pt x="7574440" y="241"/>
                  </a:lnTo>
                  <a:lnTo>
                    <a:pt x="7625108" y="1934"/>
                  </a:lnTo>
                  <a:lnTo>
                    <a:pt x="7665354" y="6527"/>
                  </a:lnTo>
                  <a:lnTo>
                    <a:pt x="7734681" y="34124"/>
                  </a:lnTo>
                  <a:lnTo>
                    <a:pt x="7767133" y="60207"/>
                  </a:lnTo>
                  <a:lnTo>
                    <a:pt x="7793215" y="92661"/>
                  </a:lnTo>
                  <a:lnTo>
                    <a:pt x="7811866" y="130427"/>
                  </a:lnTo>
                  <a:lnTo>
                    <a:pt x="7825408" y="202231"/>
                  </a:lnTo>
                  <a:lnTo>
                    <a:pt x="7827101" y="252899"/>
                  </a:lnTo>
                  <a:lnTo>
                    <a:pt x="7827342" y="315728"/>
                  </a:lnTo>
                  <a:lnTo>
                    <a:pt x="7827342" y="798840"/>
                  </a:lnTo>
                  <a:lnTo>
                    <a:pt x="7827101" y="861668"/>
                  </a:lnTo>
                  <a:lnTo>
                    <a:pt x="7825408" y="912336"/>
                  </a:lnTo>
                  <a:lnTo>
                    <a:pt x="7820813" y="952581"/>
                  </a:lnTo>
                  <a:lnTo>
                    <a:pt x="7793215" y="1021907"/>
                  </a:lnTo>
                  <a:lnTo>
                    <a:pt x="7767133" y="1054362"/>
                  </a:lnTo>
                  <a:lnTo>
                    <a:pt x="7734681" y="1080445"/>
                  </a:lnTo>
                  <a:lnTo>
                    <a:pt x="7696917" y="1099097"/>
                  </a:lnTo>
                  <a:lnTo>
                    <a:pt x="7625108" y="1112638"/>
                  </a:lnTo>
                  <a:lnTo>
                    <a:pt x="7574440" y="1114331"/>
                  </a:lnTo>
                  <a:lnTo>
                    <a:pt x="7511614" y="1114573"/>
                  </a:lnTo>
                  <a:lnTo>
                    <a:pt x="315728" y="1114573"/>
                  </a:lnTo>
                  <a:lnTo>
                    <a:pt x="252899" y="1114331"/>
                  </a:lnTo>
                  <a:lnTo>
                    <a:pt x="202231" y="1112638"/>
                  </a:lnTo>
                  <a:lnTo>
                    <a:pt x="161986" y="1108044"/>
                  </a:lnTo>
                  <a:lnTo>
                    <a:pt x="92661" y="1080445"/>
                  </a:lnTo>
                  <a:lnTo>
                    <a:pt x="60207" y="1054362"/>
                  </a:lnTo>
                  <a:lnTo>
                    <a:pt x="34124" y="1021907"/>
                  </a:lnTo>
                  <a:lnTo>
                    <a:pt x="15472" y="984140"/>
                  </a:lnTo>
                  <a:lnTo>
                    <a:pt x="1934" y="912336"/>
                  </a:lnTo>
                  <a:lnTo>
                    <a:pt x="241" y="861668"/>
                  </a:lnTo>
                  <a:lnTo>
                    <a:pt x="0" y="798840"/>
                  </a:lnTo>
                  <a:lnTo>
                    <a:pt x="0" y="315728"/>
                  </a:lnTo>
                  <a:lnTo>
                    <a:pt x="241" y="252899"/>
                  </a:lnTo>
                  <a:lnTo>
                    <a:pt x="1934" y="202231"/>
                  </a:lnTo>
                  <a:lnTo>
                    <a:pt x="6527" y="161986"/>
                  </a:lnTo>
                  <a:lnTo>
                    <a:pt x="34124" y="92661"/>
                  </a:lnTo>
                  <a:lnTo>
                    <a:pt x="60207" y="60207"/>
                  </a:lnTo>
                  <a:lnTo>
                    <a:pt x="92661" y="34124"/>
                  </a:lnTo>
                  <a:lnTo>
                    <a:pt x="130427" y="15472"/>
                  </a:lnTo>
                  <a:lnTo>
                    <a:pt x="202231" y="1934"/>
                  </a:lnTo>
                  <a:lnTo>
                    <a:pt x="252899" y="241"/>
                  </a:lnTo>
                  <a:lnTo>
                    <a:pt x="315728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024109" y="8859709"/>
              <a:ext cx="2332990" cy="406400"/>
            </a:xfrm>
            <a:custGeom>
              <a:avLst/>
              <a:gdLst/>
              <a:ahLst/>
              <a:cxnLst/>
              <a:rect l="l" t="t" r="r" b="b"/>
              <a:pathLst>
                <a:path w="2332990" h="406400">
                  <a:moveTo>
                    <a:pt x="124703" y="0"/>
                  </a:moveTo>
                  <a:lnTo>
                    <a:pt x="2207890" y="0"/>
                  </a:lnTo>
                  <a:lnTo>
                    <a:pt x="2232707" y="95"/>
                  </a:lnTo>
                  <a:lnTo>
                    <a:pt x="2281082" y="6110"/>
                  </a:lnTo>
                  <a:lnTo>
                    <a:pt x="2319119" y="36598"/>
                  </a:lnTo>
                  <a:lnTo>
                    <a:pt x="2331834" y="79875"/>
                  </a:lnTo>
                  <a:lnTo>
                    <a:pt x="2332599" y="124703"/>
                  </a:lnTo>
                  <a:lnTo>
                    <a:pt x="2332599" y="281573"/>
                  </a:lnTo>
                  <a:lnTo>
                    <a:pt x="2331834" y="326400"/>
                  </a:lnTo>
                  <a:lnTo>
                    <a:pt x="2319119" y="369677"/>
                  </a:lnTo>
                  <a:lnTo>
                    <a:pt x="2281082" y="400165"/>
                  </a:lnTo>
                  <a:lnTo>
                    <a:pt x="2232707" y="406181"/>
                  </a:lnTo>
                  <a:lnTo>
                    <a:pt x="2207890" y="406276"/>
                  </a:lnTo>
                  <a:lnTo>
                    <a:pt x="124703" y="406276"/>
                  </a:lnTo>
                  <a:lnTo>
                    <a:pt x="79875" y="405512"/>
                  </a:lnTo>
                  <a:lnTo>
                    <a:pt x="36598" y="392798"/>
                  </a:lnTo>
                  <a:lnTo>
                    <a:pt x="6110" y="354760"/>
                  </a:lnTo>
                  <a:lnTo>
                    <a:pt x="95" y="306388"/>
                  </a:lnTo>
                  <a:lnTo>
                    <a:pt x="0" y="281573"/>
                  </a:lnTo>
                  <a:lnTo>
                    <a:pt x="0" y="124703"/>
                  </a:lnTo>
                  <a:lnTo>
                    <a:pt x="763" y="79875"/>
                  </a:lnTo>
                  <a:lnTo>
                    <a:pt x="13478" y="36598"/>
                  </a:lnTo>
                  <a:lnTo>
                    <a:pt x="51514" y="6110"/>
                  </a:lnTo>
                  <a:lnTo>
                    <a:pt x="99887" y="95"/>
                  </a:lnTo>
                  <a:lnTo>
                    <a:pt x="124703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757087" y="7429512"/>
              <a:ext cx="5353685" cy="768350"/>
            </a:xfrm>
            <a:custGeom>
              <a:avLst/>
              <a:gdLst/>
              <a:ahLst/>
              <a:cxnLst/>
              <a:rect l="l" t="t" r="r" b="b"/>
              <a:pathLst>
                <a:path w="5353684" h="768350">
                  <a:moveTo>
                    <a:pt x="5353508" y="0"/>
                  </a:moveTo>
                  <a:lnTo>
                    <a:pt x="10364" y="766603"/>
                  </a:lnTo>
                  <a:lnTo>
                    <a:pt x="0" y="76809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667955" y="8146369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79" h="99695">
                  <a:moveTo>
                    <a:pt x="92363" y="0"/>
                  </a:moveTo>
                  <a:lnTo>
                    <a:pt x="0" y="64029"/>
                  </a:lnTo>
                  <a:lnTo>
                    <a:pt x="106635" y="99494"/>
                  </a:lnTo>
                  <a:lnTo>
                    <a:pt x="92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0055346" y="8532326"/>
              <a:ext cx="3364229" cy="339090"/>
            </a:xfrm>
            <a:custGeom>
              <a:avLst/>
              <a:gdLst/>
              <a:ahLst/>
              <a:cxnLst/>
              <a:rect l="l" t="t" r="r" b="b"/>
              <a:pathLst>
                <a:path w="3364230" h="339090">
                  <a:moveTo>
                    <a:pt x="3363931" y="0"/>
                  </a:moveTo>
                  <a:lnTo>
                    <a:pt x="10418" y="337609"/>
                  </a:lnTo>
                  <a:lnTo>
                    <a:pt x="0" y="33865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965769" y="8819920"/>
              <a:ext cx="105410" cy="100330"/>
            </a:xfrm>
            <a:custGeom>
              <a:avLst/>
              <a:gdLst/>
              <a:ahLst/>
              <a:cxnLst/>
              <a:rect l="l" t="t" r="r" b="b"/>
              <a:pathLst>
                <a:path w="105409" h="100329">
                  <a:moveTo>
                    <a:pt x="94981" y="0"/>
                  </a:moveTo>
                  <a:lnTo>
                    <a:pt x="0" y="60081"/>
                  </a:lnTo>
                  <a:lnTo>
                    <a:pt x="105054" y="100017"/>
                  </a:lnTo>
                  <a:lnTo>
                    <a:pt x="949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515497" y="9353555"/>
              <a:ext cx="4872355" cy="313055"/>
            </a:xfrm>
            <a:custGeom>
              <a:avLst/>
              <a:gdLst/>
              <a:ahLst/>
              <a:cxnLst/>
              <a:rect l="l" t="t" r="r" b="b"/>
              <a:pathLst>
                <a:path w="4872355" h="313054">
                  <a:moveTo>
                    <a:pt x="4872262" y="312746"/>
                  </a:moveTo>
                  <a:lnTo>
                    <a:pt x="10449" y="6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425586" y="9304072"/>
              <a:ext cx="104139" cy="100330"/>
            </a:xfrm>
            <a:custGeom>
              <a:avLst/>
              <a:gdLst/>
              <a:ahLst/>
              <a:cxnLst/>
              <a:rect l="l" t="t" r="r" b="b"/>
              <a:pathLst>
                <a:path w="104140" h="100329">
                  <a:moveTo>
                    <a:pt x="103536" y="0"/>
                  </a:moveTo>
                  <a:lnTo>
                    <a:pt x="0" y="43715"/>
                  </a:lnTo>
                  <a:lnTo>
                    <a:pt x="97096" y="100311"/>
                  </a:lnTo>
                  <a:lnTo>
                    <a:pt x="103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 rot="21540000">
            <a:off x="12353904" y="2164395"/>
            <a:ext cx="2831742" cy="33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2501"/>
              </a:lnSpc>
            </a:pPr>
            <a:r>
              <a:rPr sz="4503" b="1" kern="0" spc="-184" baseline="-3367" dirty="0">
                <a:solidFill>
                  <a:srgbClr val="FFFFFF"/>
                </a:solidFill>
                <a:latin typeface="Gill Sans MT"/>
                <a:cs typeface="Gill Sans MT"/>
              </a:rPr>
              <a:t>Extracts</a:t>
            </a:r>
            <a:r>
              <a:rPr sz="4503" b="1" kern="0" spc="-129" baseline="-33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14" dirty="0">
                <a:solidFill>
                  <a:srgbClr val="FFFFFF"/>
                </a:solidFill>
                <a:latin typeface="Gill Sans MT"/>
                <a:cs typeface="Gill Sans MT"/>
              </a:rPr>
              <a:t>features</a:t>
            </a:r>
            <a:endParaRPr sz="3002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 rot="21540000">
            <a:off x="12788792" y="2589697"/>
            <a:ext cx="1989715" cy="33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2542"/>
              </a:lnSpc>
            </a:pPr>
            <a:r>
              <a:rPr sz="4503" b="1" kern="0" spc="-218" baseline="-1683" dirty="0">
                <a:solidFill>
                  <a:srgbClr val="FFFFFF"/>
                </a:solidFill>
                <a:latin typeface="Gill Sans MT"/>
                <a:cs typeface="Gill Sans MT"/>
              </a:rPr>
              <a:t>from</a:t>
            </a:r>
            <a:r>
              <a:rPr sz="4503" b="1" kern="0" spc="-150" baseline="-168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68" dirty="0">
                <a:solidFill>
                  <a:srgbClr val="FFFFFF"/>
                </a:solidFill>
                <a:latin typeface="Gill Sans MT"/>
                <a:cs typeface="Gill Sans MT"/>
              </a:rPr>
              <a:t>image</a:t>
            </a:r>
            <a:endParaRPr sz="3002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53270" y="6146762"/>
            <a:ext cx="5018739" cy="886643"/>
          </a:xfrm>
          <a:prstGeom prst="rect">
            <a:avLst/>
          </a:prstGeom>
        </p:spPr>
        <p:txBody>
          <a:bodyPr vert="horz" wrap="square" lIns="0" tIns="65268" rIns="0" bIns="0" rtlCol="0">
            <a:spAutoFit/>
          </a:bodyPr>
          <a:lstStyle/>
          <a:p>
            <a:pPr marL="11552" marR="4621" indent="88950" defTabSz="831738">
              <a:lnSpc>
                <a:spcPts val="3175"/>
              </a:lnSpc>
              <a:spcBef>
                <a:spcPts val="514"/>
              </a:spcBef>
            </a:pPr>
            <a:r>
              <a:rPr sz="4503" b="1" kern="0" spc="-14" baseline="-2525" dirty="0">
                <a:solidFill>
                  <a:srgbClr val="FFFFFF"/>
                </a:solidFill>
                <a:latin typeface="Gill Sans MT"/>
                <a:cs typeface="Gill Sans MT"/>
              </a:rPr>
              <a:t>Turns</a:t>
            </a:r>
            <a:r>
              <a:rPr sz="4503" b="1" kern="0" spc="-211" baseline="-25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36" dirty="0">
                <a:solidFill>
                  <a:srgbClr val="FFFFFF"/>
                </a:solidFill>
                <a:latin typeface="Gill Sans MT"/>
                <a:cs typeface="Gill Sans MT"/>
              </a:rPr>
              <a:t>features</a:t>
            </a:r>
            <a:r>
              <a:rPr sz="3002" b="1" kern="0" spc="-12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503" b="1" kern="0" spc="-102" baseline="3367" dirty="0">
                <a:solidFill>
                  <a:srgbClr val="FFFFFF"/>
                </a:solidFill>
                <a:latin typeface="Gill Sans MT"/>
                <a:cs typeface="Gill Sans MT"/>
              </a:rPr>
              <a:t>into</a:t>
            </a:r>
            <a:r>
              <a:rPr sz="4503" b="1" kern="0" spc="-205" baseline="33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503" b="1" kern="0" baseline="5050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4503" b="1" kern="0" spc="-197" baseline="50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503" b="1" kern="0" spc="-14" baseline="5050" dirty="0">
                <a:solidFill>
                  <a:srgbClr val="FFFFFF"/>
                </a:solidFill>
                <a:latin typeface="Gill Sans MT"/>
                <a:cs typeface="Gill Sans MT"/>
              </a:rPr>
              <a:t>feature </a:t>
            </a:r>
            <a:r>
              <a:rPr sz="4503" b="1" kern="0" spc="-409" baseline="-6734" dirty="0">
                <a:solidFill>
                  <a:srgbClr val="FFFFFF"/>
                </a:solidFill>
                <a:latin typeface="Gill Sans MT"/>
                <a:cs typeface="Gill Sans MT"/>
              </a:rPr>
              <a:t>vector</a:t>
            </a:r>
            <a:r>
              <a:rPr sz="4503" b="1" kern="0" spc="-184" baseline="-673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503" b="1" kern="0" spc="109" baseline="-4208" dirty="0">
                <a:solidFill>
                  <a:srgbClr val="FFFFFF"/>
                </a:solidFill>
                <a:latin typeface="Gill Sans MT"/>
                <a:cs typeface="Gill Sans MT"/>
              </a:rPr>
              <a:t>(by</a:t>
            </a:r>
            <a:r>
              <a:rPr sz="4503" b="1" kern="0" spc="-177" baseline="-4208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503" b="1" kern="0" spc="150" baseline="-2525" dirty="0">
                <a:solidFill>
                  <a:srgbClr val="FFFFFF"/>
                </a:solidFill>
                <a:latin typeface="Gill Sans MT"/>
                <a:cs typeface="Gill Sans MT"/>
              </a:rPr>
              <a:t>taking</a:t>
            </a:r>
            <a:r>
              <a:rPr sz="4503" b="1" kern="0" spc="-184" baseline="-25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296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3002" b="1" kern="0" spc="-118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04" dirty="0">
                <a:solidFill>
                  <a:srgbClr val="FFFFFF"/>
                </a:solidFill>
                <a:latin typeface="Gill Sans MT"/>
                <a:cs typeface="Gill Sans MT"/>
              </a:rPr>
              <a:t>average)</a:t>
            </a:r>
            <a:endParaRPr sz="3002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60629" y="7198139"/>
            <a:ext cx="4821779" cy="2102002"/>
          </a:xfrm>
          <a:prstGeom prst="rect">
            <a:avLst/>
          </a:prstGeom>
        </p:spPr>
        <p:txBody>
          <a:bodyPr vert="horz" wrap="square" lIns="0" tIns="49673" rIns="0" bIns="0" rtlCol="0">
            <a:spAutoFit/>
          </a:bodyPr>
          <a:lstStyle/>
          <a:p>
            <a:pPr marL="204469" marR="1137287" indent="65268" defTabSz="831738">
              <a:lnSpc>
                <a:spcPts val="3375"/>
              </a:lnSpc>
              <a:spcBef>
                <a:spcPts val="391"/>
              </a:spcBef>
            </a:pPr>
            <a:r>
              <a:rPr sz="3002" b="1" kern="0" dirty="0">
                <a:solidFill>
                  <a:srgbClr val="FFFFFF"/>
                </a:solidFill>
                <a:latin typeface="Gill Sans MT"/>
                <a:cs typeface="Gill Sans MT"/>
              </a:rPr>
              <a:t>Turns</a:t>
            </a:r>
            <a:r>
              <a:rPr sz="3002" b="1" kern="0" spc="-118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50" dirty="0">
                <a:solidFill>
                  <a:srgbClr val="FFFFFF"/>
                </a:solidFill>
                <a:latin typeface="Gill Sans MT"/>
                <a:cs typeface="Gill Sans MT"/>
              </a:rPr>
              <a:t>feature</a:t>
            </a:r>
            <a:r>
              <a:rPr sz="3002" b="1" kern="0" spc="-7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282" dirty="0">
                <a:solidFill>
                  <a:srgbClr val="FFFFFF"/>
                </a:solidFill>
                <a:latin typeface="Gill Sans MT"/>
                <a:cs typeface="Gill Sans MT"/>
              </a:rPr>
              <a:t>vector </a:t>
            </a:r>
            <a:r>
              <a:rPr sz="3002" b="1" kern="0" spc="-50" dirty="0">
                <a:solidFill>
                  <a:srgbClr val="FFFFFF"/>
                </a:solidFill>
                <a:latin typeface="Gill Sans MT"/>
                <a:cs typeface="Gill Sans MT"/>
              </a:rPr>
              <a:t>into</a:t>
            </a:r>
            <a:r>
              <a:rPr sz="3002" b="1" kern="0" spc="-91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50" dirty="0">
                <a:solidFill>
                  <a:srgbClr val="FFFFFF"/>
                </a:solidFill>
                <a:latin typeface="Gill Sans MT"/>
                <a:cs typeface="Gill Sans MT"/>
              </a:rPr>
              <a:t>prediction</a:t>
            </a:r>
            <a:r>
              <a:rPr sz="3002" b="1" kern="0" spc="-7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logits</a:t>
            </a:r>
            <a:endParaRPr sz="3002" kern="0">
              <a:solidFill>
                <a:sysClr val="windowText" lastClr="000000"/>
              </a:solidFill>
              <a:latin typeface="Gill Sans MT"/>
              <a:cs typeface="Gill Sans MT"/>
            </a:endParaRPr>
          </a:p>
          <a:p>
            <a:pPr marL="136313" marR="4621" indent="-125338" defTabSz="831738">
              <a:lnSpc>
                <a:spcPts val="3375"/>
              </a:lnSpc>
              <a:spcBef>
                <a:spcPts val="2401"/>
              </a:spcBef>
            </a:pPr>
            <a:r>
              <a:rPr sz="3002" b="1" kern="0" spc="-55" dirty="0">
                <a:solidFill>
                  <a:srgbClr val="FFFFFF"/>
                </a:solidFill>
                <a:latin typeface="Gill Sans MT"/>
                <a:cs typeface="Gill Sans MT"/>
              </a:rPr>
              <a:t>Can</a:t>
            </a:r>
            <a:r>
              <a:rPr sz="3002" b="1" kern="0" spc="-132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dirty="0">
                <a:solidFill>
                  <a:srgbClr val="FFFFFF"/>
                </a:solidFill>
                <a:latin typeface="Gill Sans MT"/>
                <a:cs typeface="Gill Sans MT"/>
              </a:rPr>
              <a:t>adjust</a:t>
            </a:r>
            <a:r>
              <a:rPr sz="3002" b="1" kern="0" spc="-11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82" dirty="0">
                <a:solidFill>
                  <a:srgbClr val="FFFFFF"/>
                </a:solidFill>
                <a:latin typeface="Gill Sans MT"/>
                <a:cs typeface="Gill Sans MT"/>
              </a:rPr>
              <a:t>depending</a:t>
            </a:r>
            <a:r>
              <a:rPr sz="3002" b="1" kern="0" spc="-109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14" dirty="0">
                <a:solidFill>
                  <a:srgbClr val="FFFFFF"/>
                </a:solidFill>
                <a:latin typeface="Gill Sans MT"/>
                <a:cs typeface="Gill Sans MT"/>
              </a:rPr>
              <a:t>on</a:t>
            </a:r>
            <a:r>
              <a:rPr sz="3002" b="1" kern="0" spc="-96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318" dirty="0">
                <a:solidFill>
                  <a:srgbClr val="FFFFFF"/>
                </a:solidFill>
                <a:latin typeface="Gill Sans MT"/>
                <a:cs typeface="Gill Sans MT"/>
              </a:rPr>
              <a:t>the </a:t>
            </a:r>
            <a:r>
              <a:rPr sz="3002" b="1" kern="0" spc="-155" dirty="0">
                <a:solidFill>
                  <a:srgbClr val="FFFFFF"/>
                </a:solidFill>
                <a:latin typeface="Gill Sans MT"/>
                <a:cs typeface="Gill Sans MT"/>
              </a:rPr>
              <a:t>number</a:t>
            </a:r>
            <a:r>
              <a:rPr sz="3002" b="1" kern="0" spc="-7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55" dirty="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sz="3002" b="1" kern="0" spc="-109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64" dirty="0">
                <a:solidFill>
                  <a:srgbClr val="FFFFFF"/>
                </a:solidFill>
                <a:latin typeface="Gill Sans MT"/>
                <a:cs typeface="Gill Sans MT"/>
              </a:rPr>
              <a:t>classes</a:t>
            </a:r>
            <a:r>
              <a:rPr sz="3002" b="1" kern="0" spc="-91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dirty="0">
                <a:solidFill>
                  <a:srgbClr val="FFFFFF"/>
                </a:solidFill>
                <a:latin typeface="Gill Sans MT"/>
                <a:cs typeface="Gill Sans MT"/>
              </a:rPr>
              <a:t>you</a:t>
            </a:r>
            <a:r>
              <a:rPr sz="3002" b="1" kern="0" spc="-86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8" dirty="0">
                <a:solidFill>
                  <a:srgbClr val="FFFFFF"/>
                </a:solidFill>
                <a:latin typeface="Gill Sans MT"/>
                <a:cs typeface="Gill Sans MT"/>
              </a:rPr>
              <a:t>have</a:t>
            </a:r>
            <a:endParaRPr sz="3002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1356" y="3026375"/>
            <a:ext cx="8571898" cy="5664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38254" y="8635632"/>
            <a:ext cx="7405368" cy="902990"/>
          </a:xfrm>
          <a:prstGeom prst="rect">
            <a:avLst/>
          </a:prstGeom>
        </p:spPr>
        <p:txBody>
          <a:bodyPr vert="horz" wrap="square" lIns="0" tIns="58914" rIns="0" bIns="0" rtlCol="0">
            <a:spAutoFit/>
          </a:bodyPr>
          <a:lstStyle/>
          <a:p>
            <a:pPr marL="11552" defTabSz="831738">
              <a:spcBef>
                <a:spcPts val="463"/>
              </a:spcBef>
            </a:pPr>
            <a:r>
              <a:rPr sz="3002" kern="0" spc="177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3002" kern="0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2" kern="0" spc="15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002" kern="0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2" kern="0" spc="282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3002" kern="0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2" kern="0" spc="314" dirty="0">
                <a:solidFill>
                  <a:srgbClr val="FFFFFF"/>
                </a:solidFill>
                <a:latin typeface="Calibri"/>
                <a:cs typeface="Calibri"/>
              </a:rPr>
              <a:t>Changed</a:t>
            </a:r>
            <a:r>
              <a:rPr sz="3002" kern="0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2" kern="0" spc="191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r>
              <a:rPr sz="3002" kern="0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2" kern="0" spc="250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3002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99924" algn="ctr" defTabSz="831738">
              <a:spcBef>
                <a:spcPts val="305"/>
              </a:spcBef>
              <a:tabLst>
                <a:tab pos="2990791" algn="l"/>
                <a:tab pos="3425144" algn="l"/>
                <a:tab pos="3859496" algn="l"/>
              </a:tabLst>
            </a:pPr>
            <a:r>
              <a:rPr sz="2229" b="1" kern="0" spc="100" dirty="0">
                <a:solidFill>
                  <a:srgbClr val="FFFFFF"/>
                </a:solidFill>
                <a:latin typeface="Gill Sans MT"/>
                <a:cs typeface="Gill Sans MT"/>
              </a:rPr>
              <a:t>(3</a:t>
            </a:r>
            <a:r>
              <a:rPr sz="2229" b="1" kern="0" spc="-59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kern="0" spc="-123" dirty="0">
                <a:solidFill>
                  <a:srgbClr val="FFFFFF"/>
                </a:solidFill>
                <a:latin typeface="Gill Sans MT"/>
                <a:cs typeface="Gill Sans MT"/>
              </a:rPr>
              <a:t>output</a:t>
            </a:r>
            <a:r>
              <a:rPr sz="2229" b="1" kern="0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kern="0" spc="-32" dirty="0">
                <a:solidFill>
                  <a:srgbClr val="FFFFFF"/>
                </a:solidFill>
                <a:latin typeface="Gill Sans MT"/>
                <a:cs typeface="Gill Sans MT"/>
              </a:rPr>
              <a:t>classes</a:t>
            </a:r>
            <a:r>
              <a:rPr sz="2229" b="1" kern="0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kern="0" spc="-23" dirty="0">
                <a:solidFill>
                  <a:srgbClr val="FFFFFF"/>
                </a:solidFill>
                <a:latin typeface="Gill Sans MT"/>
                <a:cs typeface="Gill Sans MT"/>
              </a:rPr>
              <a:t>for</a:t>
            </a:r>
            <a:r>
              <a:rPr sz="2229" b="1" kern="0" spc="36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2229" kern="0" dirty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82" y="3026375"/>
            <a:ext cx="8571898" cy="56645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19065" y="8602967"/>
            <a:ext cx="2618247" cy="473067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 defTabSz="831738">
              <a:spcBef>
                <a:spcPts val="86"/>
              </a:spcBef>
            </a:pPr>
            <a:r>
              <a:rPr sz="3002" kern="0" spc="177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3002" kern="0" spc="-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2" kern="0" spc="136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002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21540000">
            <a:off x="2222577" y="9225457"/>
            <a:ext cx="4378864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31738">
              <a:lnSpc>
                <a:spcPts val="1764"/>
              </a:lnSpc>
            </a:pPr>
            <a:r>
              <a:rPr sz="3343" b="1" kern="0" baseline="-7936" dirty="0">
                <a:solidFill>
                  <a:srgbClr val="FFFFFF"/>
                </a:solidFill>
                <a:latin typeface="Gill Sans MT"/>
                <a:cs typeface="Gill Sans MT"/>
              </a:rPr>
              <a:t>(1000</a:t>
            </a:r>
            <a:r>
              <a:rPr sz="3343" b="1" kern="0" spc="-129" baseline="-7936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43" b="1" kern="0" spc="-184" baseline="-5668" dirty="0">
                <a:solidFill>
                  <a:srgbClr val="FFFFFF"/>
                </a:solidFill>
                <a:latin typeface="Gill Sans MT"/>
                <a:cs typeface="Gill Sans MT"/>
              </a:rPr>
              <a:t>output</a:t>
            </a:r>
            <a:r>
              <a:rPr sz="3343" b="1" kern="0" spc="-123" baseline="-5668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43" b="1" kern="0" spc="-55" baseline="-2267" dirty="0">
                <a:solidFill>
                  <a:srgbClr val="FFFFFF"/>
                </a:solidFill>
                <a:latin typeface="Gill Sans MT"/>
                <a:cs typeface="Gill Sans MT"/>
              </a:rPr>
              <a:t>classes</a:t>
            </a:r>
            <a:r>
              <a:rPr sz="3343" b="1" kern="0" spc="-123" baseline="-22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229" b="1" kern="0" spc="-82" dirty="0">
                <a:solidFill>
                  <a:srgbClr val="FFFFFF"/>
                </a:solidFill>
                <a:latin typeface="Gill Sans MT"/>
                <a:cs typeface="Gill Sans MT"/>
              </a:rPr>
              <a:t>for </a:t>
            </a:r>
            <a:r>
              <a:rPr sz="3343" b="1" kern="0" spc="-123" baseline="1133" dirty="0">
                <a:solidFill>
                  <a:srgbClr val="FFFFFF"/>
                </a:solidFill>
                <a:latin typeface="Gill Sans MT"/>
                <a:cs typeface="Gill Sans MT"/>
              </a:rPr>
              <a:t>ImageNet)</a:t>
            </a:r>
            <a:endParaRPr sz="3343" kern="0" baseline="1133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4973" y="-350553"/>
            <a:ext cx="16066128" cy="2347963"/>
          </a:xfrm>
          <a:prstGeom prst="rect">
            <a:avLst/>
          </a:prstGeom>
        </p:spPr>
        <p:txBody>
          <a:bodyPr vert="horz" wrap="square" lIns="0" tIns="595896" rIns="0" bIns="0" rtlCol="0">
            <a:spAutoFit/>
          </a:bodyPr>
          <a:lstStyle/>
          <a:p>
            <a:pPr marL="3916678" marR="4621" indent="-854842">
              <a:lnSpc>
                <a:spcPts val="6777"/>
              </a:lnSpc>
              <a:spcBef>
                <a:spcPts val="1182"/>
              </a:spcBef>
            </a:pPr>
            <a:r>
              <a:rPr spc="346" dirty="0"/>
              <a:t>EfficientNet</a:t>
            </a:r>
            <a:r>
              <a:rPr spc="-332" dirty="0"/>
              <a:t> </a:t>
            </a:r>
            <a:r>
              <a:rPr spc="309" dirty="0"/>
              <a:t>feature</a:t>
            </a:r>
            <a:r>
              <a:rPr spc="-332" dirty="0"/>
              <a:t> </a:t>
            </a:r>
            <a:r>
              <a:rPr spc="387" dirty="0"/>
              <a:t>extractor</a:t>
            </a:r>
            <a:r>
              <a:rPr spc="-327" dirty="0"/>
              <a:t> </a:t>
            </a:r>
            <a:r>
              <a:rPr spc="541" dirty="0"/>
              <a:t>— </a:t>
            </a:r>
            <a:r>
              <a:rPr spc="446" dirty="0"/>
              <a:t>changing</a:t>
            </a:r>
            <a:r>
              <a:rPr spc="-327" dirty="0"/>
              <a:t> </a:t>
            </a:r>
            <a:r>
              <a:rPr spc="409" dirty="0"/>
              <a:t>the</a:t>
            </a:r>
            <a:r>
              <a:rPr spc="-323" dirty="0"/>
              <a:t> </a:t>
            </a:r>
            <a:r>
              <a:rPr spc="291" dirty="0"/>
              <a:t>classifier</a:t>
            </a:r>
            <a:r>
              <a:rPr spc="-327" dirty="0"/>
              <a:t> </a:t>
            </a:r>
            <a:r>
              <a:rPr spc="377" dirty="0"/>
              <a:t>head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04861" y="2174979"/>
            <a:ext cx="8836077" cy="939727"/>
          </a:xfrm>
          <a:prstGeom prst="rect">
            <a:avLst/>
          </a:prstGeom>
        </p:spPr>
        <p:txBody>
          <a:bodyPr vert="horz" wrap="square" lIns="0" tIns="82596" rIns="0" bIns="0" rtlCol="0">
            <a:spAutoFit/>
          </a:bodyPr>
          <a:lstStyle/>
          <a:p>
            <a:pPr algn="ctr" defTabSz="831738">
              <a:spcBef>
                <a:spcPts val="650"/>
              </a:spcBef>
            </a:pPr>
            <a:r>
              <a:rPr sz="3002" b="1" kern="0" spc="-55" dirty="0">
                <a:solidFill>
                  <a:srgbClr val="FFFFFF"/>
                </a:solidFill>
                <a:latin typeface="Gill Sans MT"/>
                <a:cs typeface="Gill Sans MT"/>
              </a:rPr>
              <a:t>EfficientNetB0</a:t>
            </a:r>
            <a:r>
              <a:rPr sz="3002" b="1" kern="0" spc="-136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8" dirty="0">
                <a:solidFill>
                  <a:srgbClr val="FFFFFF"/>
                </a:solidFill>
                <a:latin typeface="Gill Sans MT"/>
                <a:cs typeface="Gill Sans MT"/>
              </a:rPr>
              <a:t>Backbone</a:t>
            </a:r>
            <a:endParaRPr sz="3002" kern="0">
              <a:solidFill>
                <a:sysClr val="windowText" lastClr="000000"/>
              </a:solidFill>
              <a:latin typeface="Gill Sans MT"/>
              <a:cs typeface="Gill Sans MT"/>
            </a:endParaRPr>
          </a:p>
          <a:p>
            <a:pPr algn="ctr" defTabSz="831738">
              <a:spcBef>
                <a:spcPts val="440"/>
              </a:spcBef>
            </a:pPr>
            <a:r>
              <a:rPr sz="2229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2229" kern="0" spc="-9" dirty="0">
                <a:solidFill>
                  <a:srgbClr val="FFFFFF"/>
                </a:solidFill>
                <a:latin typeface="Courier New"/>
                <a:cs typeface="Courier New"/>
              </a:rPr>
              <a:t>torchvision.models.efficientnet_b0(prertained=True</a:t>
            </a:r>
            <a:r>
              <a:rPr sz="3343" b="1" kern="0" spc="-14" baseline="1133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343" kern="0" baseline="1133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6352" y="3742893"/>
            <a:ext cx="17202567" cy="4367787"/>
            <a:chOff x="599944" y="4114872"/>
            <a:chExt cx="18912205" cy="4801870"/>
          </a:xfrm>
        </p:grpSpPr>
        <p:sp>
          <p:nvSpPr>
            <p:cNvPr id="13" name="object 13"/>
            <p:cNvSpPr/>
            <p:nvPr/>
          </p:nvSpPr>
          <p:spPr>
            <a:xfrm>
              <a:off x="626297" y="4141224"/>
              <a:ext cx="8488680" cy="3893185"/>
            </a:xfrm>
            <a:custGeom>
              <a:avLst/>
              <a:gdLst/>
              <a:ahLst/>
              <a:cxnLst/>
              <a:rect l="l" t="t" r="r" b="b"/>
              <a:pathLst>
                <a:path w="8488680" h="3893184">
                  <a:moveTo>
                    <a:pt x="224266" y="0"/>
                  </a:moveTo>
                  <a:lnTo>
                    <a:pt x="8263863" y="0"/>
                  </a:lnTo>
                  <a:lnTo>
                    <a:pt x="8308492" y="171"/>
                  </a:lnTo>
                  <a:lnTo>
                    <a:pt x="8373075" y="4636"/>
                  </a:lnTo>
                  <a:lnTo>
                    <a:pt x="8422317" y="24239"/>
                  </a:lnTo>
                  <a:lnTo>
                    <a:pt x="8463896" y="65818"/>
                  </a:lnTo>
                  <a:lnTo>
                    <a:pt x="8483495" y="115061"/>
                  </a:lnTo>
                  <a:lnTo>
                    <a:pt x="8487957" y="179638"/>
                  </a:lnTo>
                  <a:lnTo>
                    <a:pt x="8488128" y="224266"/>
                  </a:lnTo>
                  <a:lnTo>
                    <a:pt x="8488128" y="3668788"/>
                  </a:lnTo>
                  <a:lnTo>
                    <a:pt x="8487957" y="3713421"/>
                  </a:lnTo>
                  <a:lnTo>
                    <a:pt x="8483495" y="3778001"/>
                  </a:lnTo>
                  <a:lnTo>
                    <a:pt x="8463896" y="3827242"/>
                  </a:lnTo>
                  <a:lnTo>
                    <a:pt x="8422317" y="3868821"/>
                  </a:lnTo>
                  <a:lnTo>
                    <a:pt x="8373075" y="3888426"/>
                  </a:lnTo>
                  <a:lnTo>
                    <a:pt x="8308492" y="3892892"/>
                  </a:lnTo>
                  <a:lnTo>
                    <a:pt x="8263863" y="3893064"/>
                  </a:lnTo>
                  <a:lnTo>
                    <a:pt x="224266" y="3893064"/>
                  </a:lnTo>
                  <a:lnTo>
                    <a:pt x="179638" y="3892892"/>
                  </a:lnTo>
                  <a:lnTo>
                    <a:pt x="115061" y="3888426"/>
                  </a:lnTo>
                  <a:lnTo>
                    <a:pt x="65818" y="3868821"/>
                  </a:lnTo>
                  <a:lnTo>
                    <a:pt x="24239" y="3827242"/>
                  </a:lnTo>
                  <a:lnTo>
                    <a:pt x="4636" y="3778001"/>
                  </a:lnTo>
                  <a:lnTo>
                    <a:pt x="171" y="3713421"/>
                  </a:lnTo>
                  <a:lnTo>
                    <a:pt x="0" y="3668788"/>
                  </a:lnTo>
                  <a:lnTo>
                    <a:pt x="0" y="224266"/>
                  </a:lnTo>
                  <a:lnTo>
                    <a:pt x="171" y="179638"/>
                  </a:lnTo>
                  <a:lnTo>
                    <a:pt x="4636" y="115061"/>
                  </a:lnTo>
                  <a:lnTo>
                    <a:pt x="24239" y="65818"/>
                  </a:lnTo>
                  <a:lnTo>
                    <a:pt x="65818" y="24239"/>
                  </a:lnTo>
                  <a:lnTo>
                    <a:pt x="115061" y="4636"/>
                  </a:lnTo>
                  <a:lnTo>
                    <a:pt x="179638" y="171"/>
                  </a:lnTo>
                  <a:lnTo>
                    <a:pt x="224266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32869" y="8040466"/>
              <a:ext cx="6543040" cy="850265"/>
            </a:xfrm>
            <a:custGeom>
              <a:avLst/>
              <a:gdLst/>
              <a:ahLst/>
              <a:cxnLst/>
              <a:rect l="l" t="t" r="r" b="b"/>
              <a:pathLst>
                <a:path w="6543040" h="850265">
                  <a:moveTo>
                    <a:pt x="263906" y="0"/>
                  </a:moveTo>
                  <a:lnTo>
                    <a:pt x="6278709" y="0"/>
                  </a:lnTo>
                  <a:lnTo>
                    <a:pt x="6331225" y="202"/>
                  </a:lnTo>
                  <a:lnTo>
                    <a:pt x="6373578" y="1616"/>
                  </a:lnTo>
                  <a:lnTo>
                    <a:pt x="6433594" y="12932"/>
                  </a:lnTo>
                  <a:lnTo>
                    <a:pt x="6492289" y="50325"/>
                  </a:lnTo>
                  <a:lnTo>
                    <a:pt x="6529685" y="109019"/>
                  </a:lnTo>
                  <a:lnTo>
                    <a:pt x="6541001" y="169038"/>
                  </a:lnTo>
                  <a:lnTo>
                    <a:pt x="6542415" y="211390"/>
                  </a:lnTo>
                  <a:lnTo>
                    <a:pt x="6542617" y="263906"/>
                  </a:lnTo>
                  <a:lnTo>
                    <a:pt x="6542617" y="585968"/>
                  </a:lnTo>
                  <a:lnTo>
                    <a:pt x="6542415" y="638484"/>
                  </a:lnTo>
                  <a:lnTo>
                    <a:pt x="6541001" y="680836"/>
                  </a:lnTo>
                  <a:lnTo>
                    <a:pt x="6529685" y="740854"/>
                  </a:lnTo>
                  <a:lnTo>
                    <a:pt x="6492289" y="799549"/>
                  </a:lnTo>
                  <a:lnTo>
                    <a:pt x="6433594" y="836943"/>
                  </a:lnTo>
                  <a:lnTo>
                    <a:pt x="6373578" y="848258"/>
                  </a:lnTo>
                  <a:lnTo>
                    <a:pt x="6331225" y="849672"/>
                  </a:lnTo>
                  <a:lnTo>
                    <a:pt x="6278709" y="849874"/>
                  </a:lnTo>
                  <a:lnTo>
                    <a:pt x="263906" y="849874"/>
                  </a:lnTo>
                  <a:lnTo>
                    <a:pt x="211390" y="849672"/>
                  </a:lnTo>
                  <a:lnTo>
                    <a:pt x="169038" y="848258"/>
                  </a:lnTo>
                  <a:lnTo>
                    <a:pt x="109019" y="836943"/>
                  </a:lnTo>
                  <a:lnTo>
                    <a:pt x="50325" y="799549"/>
                  </a:lnTo>
                  <a:lnTo>
                    <a:pt x="12932" y="740854"/>
                  </a:lnTo>
                  <a:lnTo>
                    <a:pt x="1616" y="680836"/>
                  </a:lnTo>
                  <a:lnTo>
                    <a:pt x="202" y="638484"/>
                  </a:lnTo>
                  <a:lnTo>
                    <a:pt x="0" y="585968"/>
                  </a:lnTo>
                  <a:lnTo>
                    <a:pt x="0" y="263906"/>
                  </a:lnTo>
                  <a:lnTo>
                    <a:pt x="202" y="211390"/>
                  </a:lnTo>
                  <a:lnTo>
                    <a:pt x="1616" y="169038"/>
                  </a:lnTo>
                  <a:lnTo>
                    <a:pt x="12932" y="109019"/>
                  </a:lnTo>
                  <a:lnTo>
                    <a:pt x="50325" y="50325"/>
                  </a:lnTo>
                  <a:lnTo>
                    <a:pt x="109019" y="12932"/>
                  </a:lnTo>
                  <a:lnTo>
                    <a:pt x="169038" y="1616"/>
                  </a:lnTo>
                  <a:lnTo>
                    <a:pt x="211390" y="202"/>
                  </a:lnTo>
                  <a:lnTo>
                    <a:pt x="26390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008181" y="8490233"/>
              <a:ext cx="1950720" cy="243840"/>
            </a:xfrm>
            <a:custGeom>
              <a:avLst/>
              <a:gdLst/>
              <a:ahLst/>
              <a:cxnLst/>
              <a:rect l="l" t="t" r="r" b="b"/>
              <a:pathLst>
                <a:path w="1950720" h="243840">
                  <a:moveTo>
                    <a:pt x="124703" y="0"/>
                  </a:moveTo>
                  <a:lnTo>
                    <a:pt x="1825483" y="0"/>
                  </a:lnTo>
                  <a:lnTo>
                    <a:pt x="1850255" y="94"/>
                  </a:lnTo>
                  <a:lnTo>
                    <a:pt x="1898539" y="6033"/>
                  </a:lnTo>
                  <a:lnTo>
                    <a:pt x="1936758" y="36667"/>
                  </a:lnTo>
                  <a:lnTo>
                    <a:pt x="1949371" y="79371"/>
                  </a:lnTo>
                  <a:lnTo>
                    <a:pt x="1950191" y="121883"/>
                  </a:lnTo>
                  <a:lnTo>
                    <a:pt x="1950072" y="145035"/>
                  </a:lnTo>
                  <a:lnTo>
                    <a:pt x="1944160" y="192110"/>
                  </a:lnTo>
                  <a:lnTo>
                    <a:pt x="1913527" y="230330"/>
                  </a:lnTo>
                  <a:lnTo>
                    <a:pt x="1870229" y="243012"/>
                  </a:lnTo>
                  <a:lnTo>
                    <a:pt x="1825483" y="243766"/>
                  </a:lnTo>
                  <a:lnTo>
                    <a:pt x="124703" y="243766"/>
                  </a:lnTo>
                  <a:lnTo>
                    <a:pt x="79961" y="243012"/>
                  </a:lnTo>
                  <a:lnTo>
                    <a:pt x="36667" y="230330"/>
                  </a:lnTo>
                  <a:lnTo>
                    <a:pt x="6033" y="192110"/>
                  </a:lnTo>
                  <a:lnTo>
                    <a:pt x="119" y="145035"/>
                  </a:lnTo>
                  <a:lnTo>
                    <a:pt x="0" y="121883"/>
                  </a:lnTo>
                  <a:lnTo>
                    <a:pt x="119" y="98730"/>
                  </a:lnTo>
                  <a:lnTo>
                    <a:pt x="6033" y="51656"/>
                  </a:lnTo>
                  <a:lnTo>
                    <a:pt x="36667" y="13435"/>
                  </a:lnTo>
                  <a:lnTo>
                    <a:pt x="79961" y="754"/>
                  </a:lnTo>
                  <a:lnTo>
                    <a:pt x="124703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0982283" y="4141224"/>
              <a:ext cx="8503285" cy="3893185"/>
            </a:xfrm>
            <a:custGeom>
              <a:avLst/>
              <a:gdLst/>
              <a:ahLst/>
              <a:cxnLst/>
              <a:rect l="l" t="t" r="r" b="b"/>
              <a:pathLst>
                <a:path w="8503285" h="3893184">
                  <a:moveTo>
                    <a:pt x="224266" y="0"/>
                  </a:moveTo>
                  <a:lnTo>
                    <a:pt x="8278690" y="0"/>
                  </a:lnTo>
                  <a:lnTo>
                    <a:pt x="8323317" y="171"/>
                  </a:lnTo>
                  <a:lnTo>
                    <a:pt x="8387892" y="4636"/>
                  </a:lnTo>
                  <a:lnTo>
                    <a:pt x="8437133" y="24239"/>
                  </a:lnTo>
                  <a:lnTo>
                    <a:pt x="8478712" y="65818"/>
                  </a:lnTo>
                  <a:lnTo>
                    <a:pt x="8498317" y="115061"/>
                  </a:lnTo>
                  <a:lnTo>
                    <a:pt x="8502783" y="179638"/>
                  </a:lnTo>
                  <a:lnTo>
                    <a:pt x="8502955" y="224266"/>
                  </a:lnTo>
                  <a:lnTo>
                    <a:pt x="8502955" y="3668788"/>
                  </a:lnTo>
                  <a:lnTo>
                    <a:pt x="8502783" y="3713421"/>
                  </a:lnTo>
                  <a:lnTo>
                    <a:pt x="8498317" y="3778001"/>
                  </a:lnTo>
                  <a:lnTo>
                    <a:pt x="8478712" y="3827242"/>
                  </a:lnTo>
                  <a:lnTo>
                    <a:pt x="8437133" y="3868821"/>
                  </a:lnTo>
                  <a:lnTo>
                    <a:pt x="8387892" y="3888426"/>
                  </a:lnTo>
                  <a:lnTo>
                    <a:pt x="8323317" y="3892892"/>
                  </a:lnTo>
                  <a:lnTo>
                    <a:pt x="8278690" y="3893064"/>
                  </a:lnTo>
                  <a:lnTo>
                    <a:pt x="224266" y="3893064"/>
                  </a:lnTo>
                  <a:lnTo>
                    <a:pt x="179638" y="3892892"/>
                  </a:lnTo>
                  <a:lnTo>
                    <a:pt x="115061" y="3888426"/>
                  </a:lnTo>
                  <a:lnTo>
                    <a:pt x="65818" y="3868821"/>
                  </a:lnTo>
                  <a:lnTo>
                    <a:pt x="24239" y="3827242"/>
                  </a:lnTo>
                  <a:lnTo>
                    <a:pt x="4636" y="3778001"/>
                  </a:lnTo>
                  <a:lnTo>
                    <a:pt x="171" y="3713421"/>
                  </a:lnTo>
                  <a:lnTo>
                    <a:pt x="0" y="3668788"/>
                  </a:lnTo>
                  <a:lnTo>
                    <a:pt x="0" y="224266"/>
                  </a:lnTo>
                  <a:lnTo>
                    <a:pt x="171" y="179638"/>
                  </a:lnTo>
                  <a:lnTo>
                    <a:pt x="4636" y="115061"/>
                  </a:lnTo>
                  <a:lnTo>
                    <a:pt x="24239" y="65818"/>
                  </a:lnTo>
                  <a:lnTo>
                    <a:pt x="65818" y="24239"/>
                  </a:lnTo>
                  <a:lnTo>
                    <a:pt x="115061" y="4636"/>
                  </a:lnTo>
                  <a:lnTo>
                    <a:pt x="179638" y="171"/>
                  </a:lnTo>
                  <a:lnTo>
                    <a:pt x="224266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4383645" y="8490233"/>
              <a:ext cx="1624330" cy="243840"/>
            </a:xfrm>
            <a:custGeom>
              <a:avLst/>
              <a:gdLst/>
              <a:ahLst/>
              <a:cxnLst/>
              <a:rect l="l" t="t" r="r" b="b"/>
              <a:pathLst>
                <a:path w="1624330" h="243840">
                  <a:moveTo>
                    <a:pt x="124703" y="0"/>
                  </a:moveTo>
                  <a:lnTo>
                    <a:pt x="1499095" y="0"/>
                  </a:lnTo>
                  <a:lnTo>
                    <a:pt x="1523862" y="94"/>
                  </a:lnTo>
                  <a:lnTo>
                    <a:pt x="1572140" y="6033"/>
                  </a:lnTo>
                  <a:lnTo>
                    <a:pt x="1610359" y="36667"/>
                  </a:lnTo>
                  <a:lnTo>
                    <a:pt x="1622972" y="79371"/>
                  </a:lnTo>
                  <a:lnTo>
                    <a:pt x="1623793" y="121883"/>
                  </a:lnTo>
                  <a:lnTo>
                    <a:pt x="1623674" y="145035"/>
                  </a:lnTo>
                  <a:lnTo>
                    <a:pt x="1617762" y="192110"/>
                  </a:lnTo>
                  <a:lnTo>
                    <a:pt x="1587129" y="230330"/>
                  </a:lnTo>
                  <a:lnTo>
                    <a:pt x="1543836" y="243012"/>
                  </a:lnTo>
                  <a:lnTo>
                    <a:pt x="1499095" y="243766"/>
                  </a:lnTo>
                  <a:lnTo>
                    <a:pt x="124703" y="243766"/>
                  </a:lnTo>
                  <a:lnTo>
                    <a:pt x="79961" y="243012"/>
                  </a:lnTo>
                  <a:lnTo>
                    <a:pt x="36667" y="230330"/>
                  </a:lnTo>
                  <a:lnTo>
                    <a:pt x="6033" y="192110"/>
                  </a:lnTo>
                  <a:lnTo>
                    <a:pt x="119" y="145035"/>
                  </a:lnTo>
                  <a:lnTo>
                    <a:pt x="0" y="121883"/>
                  </a:lnTo>
                  <a:lnTo>
                    <a:pt x="119" y="98730"/>
                  </a:lnTo>
                  <a:lnTo>
                    <a:pt x="6033" y="51656"/>
                  </a:lnTo>
                  <a:lnTo>
                    <a:pt x="36667" y="13435"/>
                  </a:lnTo>
                  <a:lnTo>
                    <a:pt x="79961" y="754"/>
                  </a:lnTo>
                  <a:lnTo>
                    <a:pt x="124703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1011287" y="8040466"/>
              <a:ext cx="6291580" cy="850265"/>
            </a:xfrm>
            <a:custGeom>
              <a:avLst/>
              <a:gdLst/>
              <a:ahLst/>
              <a:cxnLst/>
              <a:rect l="l" t="t" r="r" b="b"/>
              <a:pathLst>
                <a:path w="6291580" h="850265">
                  <a:moveTo>
                    <a:pt x="263906" y="0"/>
                  </a:moveTo>
                  <a:lnTo>
                    <a:pt x="6027156" y="0"/>
                  </a:lnTo>
                  <a:lnTo>
                    <a:pt x="6079673" y="202"/>
                  </a:lnTo>
                  <a:lnTo>
                    <a:pt x="6122025" y="1616"/>
                  </a:lnTo>
                  <a:lnTo>
                    <a:pt x="6182042" y="12932"/>
                  </a:lnTo>
                  <a:lnTo>
                    <a:pt x="6240736" y="50325"/>
                  </a:lnTo>
                  <a:lnTo>
                    <a:pt x="6278133" y="109019"/>
                  </a:lnTo>
                  <a:lnTo>
                    <a:pt x="6289448" y="169038"/>
                  </a:lnTo>
                  <a:lnTo>
                    <a:pt x="6290862" y="211390"/>
                  </a:lnTo>
                  <a:lnTo>
                    <a:pt x="6291064" y="263906"/>
                  </a:lnTo>
                  <a:lnTo>
                    <a:pt x="6291064" y="585968"/>
                  </a:lnTo>
                  <a:lnTo>
                    <a:pt x="6290862" y="638484"/>
                  </a:lnTo>
                  <a:lnTo>
                    <a:pt x="6289448" y="680836"/>
                  </a:lnTo>
                  <a:lnTo>
                    <a:pt x="6278133" y="740854"/>
                  </a:lnTo>
                  <a:lnTo>
                    <a:pt x="6240736" y="799549"/>
                  </a:lnTo>
                  <a:lnTo>
                    <a:pt x="6182042" y="836943"/>
                  </a:lnTo>
                  <a:lnTo>
                    <a:pt x="6122025" y="848258"/>
                  </a:lnTo>
                  <a:lnTo>
                    <a:pt x="6079673" y="849672"/>
                  </a:lnTo>
                  <a:lnTo>
                    <a:pt x="6027156" y="849874"/>
                  </a:lnTo>
                  <a:lnTo>
                    <a:pt x="263906" y="849874"/>
                  </a:lnTo>
                  <a:lnTo>
                    <a:pt x="211390" y="849672"/>
                  </a:lnTo>
                  <a:lnTo>
                    <a:pt x="169038" y="848258"/>
                  </a:lnTo>
                  <a:lnTo>
                    <a:pt x="109019" y="836943"/>
                  </a:lnTo>
                  <a:lnTo>
                    <a:pt x="50325" y="799549"/>
                  </a:lnTo>
                  <a:lnTo>
                    <a:pt x="12932" y="740854"/>
                  </a:lnTo>
                  <a:lnTo>
                    <a:pt x="1616" y="680836"/>
                  </a:lnTo>
                  <a:lnTo>
                    <a:pt x="202" y="638484"/>
                  </a:lnTo>
                  <a:lnTo>
                    <a:pt x="0" y="585968"/>
                  </a:lnTo>
                  <a:lnTo>
                    <a:pt x="0" y="263906"/>
                  </a:lnTo>
                  <a:lnTo>
                    <a:pt x="202" y="211390"/>
                  </a:lnTo>
                  <a:lnTo>
                    <a:pt x="1616" y="169038"/>
                  </a:lnTo>
                  <a:lnTo>
                    <a:pt x="12932" y="109019"/>
                  </a:lnTo>
                  <a:lnTo>
                    <a:pt x="50325" y="50325"/>
                  </a:lnTo>
                  <a:lnTo>
                    <a:pt x="109019" y="12932"/>
                  </a:lnTo>
                  <a:lnTo>
                    <a:pt x="169038" y="1616"/>
                  </a:lnTo>
                  <a:lnTo>
                    <a:pt x="211390" y="202"/>
                  </a:lnTo>
                  <a:lnTo>
                    <a:pt x="26390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9472297" y="5870512"/>
              <a:ext cx="1062355" cy="0"/>
            </a:xfrm>
            <a:custGeom>
              <a:avLst/>
              <a:gdLst/>
              <a:ahLst/>
              <a:cxnLst/>
              <a:rect l="l" t="t" r="r" b="b"/>
              <a:pathLst>
                <a:path w="1062354">
                  <a:moveTo>
                    <a:pt x="0" y="0"/>
                  </a:moveTo>
                  <a:lnTo>
                    <a:pt x="1051580" y="0"/>
                  </a:lnTo>
                  <a:lnTo>
                    <a:pt x="1062051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0523868" y="58202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755056" y="4869440"/>
            <a:ext cx="771669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200" dirty="0">
                <a:solidFill>
                  <a:srgbClr val="FF644E"/>
                </a:solidFill>
                <a:latin typeface="Calibri"/>
                <a:cs typeface="Calibri"/>
              </a:rPr>
              <a:t>Same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13899" y="7810305"/>
            <a:ext cx="1253963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236" dirty="0">
                <a:solidFill>
                  <a:srgbClr val="61D836"/>
                </a:solidFill>
                <a:latin typeface="Calibri"/>
                <a:cs typeface="Calibri"/>
              </a:rPr>
              <a:t>Changed</a:t>
            </a:r>
            <a:endParaRPr sz="2229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357135" y="7917357"/>
            <a:ext cx="7743841" cy="330385"/>
            <a:chOff x="5888836" y="8704205"/>
            <a:chExt cx="8513445" cy="363220"/>
          </a:xfrm>
        </p:grpSpPr>
        <p:sp>
          <p:nvSpPr>
            <p:cNvPr id="24" name="object 24"/>
            <p:cNvSpPr/>
            <p:nvPr/>
          </p:nvSpPr>
          <p:spPr>
            <a:xfrm>
              <a:off x="5899307" y="8752437"/>
              <a:ext cx="8413750" cy="304165"/>
            </a:xfrm>
            <a:custGeom>
              <a:avLst/>
              <a:gdLst/>
              <a:ahLst/>
              <a:cxnLst/>
              <a:rect l="l" t="t" r="r" b="b"/>
              <a:pathLst>
                <a:path w="8413750" h="304165">
                  <a:moveTo>
                    <a:pt x="8413377" y="0"/>
                  </a:moveTo>
                  <a:lnTo>
                    <a:pt x="8352694" y="8685"/>
                  </a:lnTo>
                  <a:lnTo>
                    <a:pt x="8302377" y="15780"/>
                  </a:lnTo>
                  <a:lnTo>
                    <a:pt x="8252060" y="22788"/>
                  </a:lnTo>
                  <a:lnTo>
                    <a:pt x="8201743" y="29710"/>
                  </a:lnTo>
                  <a:lnTo>
                    <a:pt x="8151426" y="36546"/>
                  </a:lnTo>
                  <a:lnTo>
                    <a:pt x="8101109" y="43295"/>
                  </a:lnTo>
                  <a:lnTo>
                    <a:pt x="8050792" y="49958"/>
                  </a:lnTo>
                  <a:lnTo>
                    <a:pt x="8000475" y="56535"/>
                  </a:lnTo>
                  <a:lnTo>
                    <a:pt x="7950158" y="63025"/>
                  </a:lnTo>
                  <a:lnTo>
                    <a:pt x="7899841" y="69430"/>
                  </a:lnTo>
                  <a:lnTo>
                    <a:pt x="7849524" y="75748"/>
                  </a:lnTo>
                  <a:lnTo>
                    <a:pt x="7799207" y="81979"/>
                  </a:lnTo>
                  <a:lnTo>
                    <a:pt x="7748890" y="88125"/>
                  </a:lnTo>
                  <a:lnTo>
                    <a:pt x="7698573" y="94184"/>
                  </a:lnTo>
                  <a:lnTo>
                    <a:pt x="7648256" y="100157"/>
                  </a:lnTo>
                  <a:lnTo>
                    <a:pt x="7597939" y="106043"/>
                  </a:lnTo>
                  <a:lnTo>
                    <a:pt x="7547622" y="111844"/>
                  </a:lnTo>
                  <a:lnTo>
                    <a:pt x="7497305" y="117558"/>
                  </a:lnTo>
                  <a:lnTo>
                    <a:pt x="7446988" y="123185"/>
                  </a:lnTo>
                  <a:lnTo>
                    <a:pt x="7396671" y="128727"/>
                  </a:lnTo>
                  <a:lnTo>
                    <a:pt x="7346354" y="134182"/>
                  </a:lnTo>
                  <a:lnTo>
                    <a:pt x="7296037" y="139551"/>
                  </a:lnTo>
                  <a:lnTo>
                    <a:pt x="7245720" y="144833"/>
                  </a:lnTo>
                  <a:lnTo>
                    <a:pt x="7195403" y="150030"/>
                  </a:lnTo>
                  <a:lnTo>
                    <a:pt x="7145086" y="155140"/>
                  </a:lnTo>
                  <a:lnTo>
                    <a:pt x="7094769" y="160164"/>
                  </a:lnTo>
                  <a:lnTo>
                    <a:pt x="7044451" y="165101"/>
                  </a:lnTo>
                  <a:lnTo>
                    <a:pt x="6994134" y="169952"/>
                  </a:lnTo>
                  <a:lnTo>
                    <a:pt x="6943817" y="174717"/>
                  </a:lnTo>
                  <a:lnTo>
                    <a:pt x="6893500" y="179396"/>
                  </a:lnTo>
                  <a:lnTo>
                    <a:pt x="6843183" y="183988"/>
                  </a:lnTo>
                  <a:lnTo>
                    <a:pt x="6792866" y="188494"/>
                  </a:lnTo>
                  <a:lnTo>
                    <a:pt x="6742548" y="192914"/>
                  </a:lnTo>
                  <a:lnTo>
                    <a:pt x="6692231" y="197248"/>
                  </a:lnTo>
                  <a:lnTo>
                    <a:pt x="6641914" y="201495"/>
                  </a:lnTo>
                  <a:lnTo>
                    <a:pt x="6591597" y="205656"/>
                  </a:lnTo>
                  <a:lnTo>
                    <a:pt x="6541280" y="209731"/>
                  </a:lnTo>
                  <a:lnTo>
                    <a:pt x="6490962" y="213719"/>
                  </a:lnTo>
                  <a:lnTo>
                    <a:pt x="6440645" y="217621"/>
                  </a:lnTo>
                  <a:lnTo>
                    <a:pt x="6390328" y="221437"/>
                  </a:lnTo>
                  <a:lnTo>
                    <a:pt x="6340011" y="225167"/>
                  </a:lnTo>
                  <a:lnTo>
                    <a:pt x="6289693" y="228810"/>
                  </a:lnTo>
                  <a:lnTo>
                    <a:pt x="6239376" y="232367"/>
                  </a:lnTo>
                  <a:lnTo>
                    <a:pt x="6189059" y="235838"/>
                  </a:lnTo>
                  <a:lnTo>
                    <a:pt x="6138741" y="239222"/>
                  </a:lnTo>
                  <a:lnTo>
                    <a:pt x="6088424" y="242521"/>
                  </a:lnTo>
                  <a:lnTo>
                    <a:pt x="6038107" y="245733"/>
                  </a:lnTo>
                  <a:lnTo>
                    <a:pt x="5987790" y="248858"/>
                  </a:lnTo>
                  <a:lnTo>
                    <a:pt x="5937472" y="251898"/>
                  </a:lnTo>
                  <a:lnTo>
                    <a:pt x="5887155" y="254851"/>
                  </a:lnTo>
                  <a:lnTo>
                    <a:pt x="5836838" y="257717"/>
                  </a:lnTo>
                  <a:lnTo>
                    <a:pt x="5786520" y="260498"/>
                  </a:lnTo>
                  <a:lnTo>
                    <a:pt x="5736203" y="263192"/>
                  </a:lnTo>
                  <a:lnTo>
                    <a:pt x="5685885" y="265800"/>
                  </a:lnTo>
                  <a:lnTo>
                    <a:pt x="5635568" y="268322"/>
                  </a:lnTo>
                  <a:lnTo>
                    <a:pt x="5585251" y="270757"/>
                  </a:lnTo>
                  <a:lnTo>
                    <a:pt x="5534933" y="273106"/>
                  </a:lnTo>
                  <a:lnTo>
                    <a:pt x="5484616" y="275369"/>
                  </a:lnTo>
                  <a:lnTo>
                    <a:pt x="5434299" y="277546"/>
                  </a:lnTo>
                  <a:lnTo>
                    <a:pt x="5383981" y="279636"/>
                  </a:lnTo>
                  <a:lnTo>
                    <a:pt x="5333664" y="281640"/>
                  </a:lnTo>
                  <a:lnTo>
                    <a:pt x="5283346" y="283558"/>
                  </a:lnTo>
                  <a:lnTo>
                    <a:pt x="5233029" y="285389"/>
                  </a:lnTo>
                  <a:lnTo>
                    <a:pt x="5182712" y="287135"/>
                  </a:lnTo>
                  <a:lnTo>
                    <a:pt x="5132394" y="288793"/>
                  </a:lnTo>
                  <a:lnTo>
                    <a:pt x="5082077" y="290366"/>
                  </a:lnTo>
                  <a:lnTo>
                    <a:pt x="5031759" y="291852"/>
                  </a:lnTo>
                  <a:lnTo>
                    <a:pt x="4981442" y="293252"/>
                  </a:lnTo>
                  <a:lnTo>
                    <a:pt x="4931124" y="294566"/>
                  </a:lnTo>
                  <a:lnTo>
                    <a:pt x="4880807" y="295794"/>
                  </a:lnTo>
                  <a:lnTo>
                    <a:pt x="4830489" y="296935"/>
                  </a:lnTo>
                  <a:lnTo>
                    <a:pt x="4780172" y="297990"/>
                  </a:lnTo>
                  <a:lnTo>
                    <a:pt x="4729855" y="298959"/>
                  </a:lnTo>
                  <a:lnTo>
                    <a:pt x="4679537" y="299841"/>
                  </a:lnTo>
                  <a:lnTo>
                    <a:pt x="4629220" y="300637"/>
                  </a:lnTo>
                  <a:lnTo>
                    <a:pt x="4578902" y="301347"/>
                  </a:lnTo>
                  <a:lnTo>
                    <a:pt x="4528585" y="301970"/>
                  </a:lnTo>
                  <a:lnTo>
                    <a:pt x="4478267" y="302508"/>
                  </a:lnTo>
                  <a:lnTo>
                    <a:pt x="4427950" y="302959"/>
                  </a:lnTo>
                  <a:lnTo>
                    <a:pt x="4377632" y="303323"/>
                  </a:lnTo>
                  <a:lnTo>
                    <a:pt x="4327315" y="303602"/>
                  </a:lnTo>
                  <a:lnTo>
                    <a:pt x="4276997" y="303794"/>
                  </a:lnTo>
                  <a:lnTo>
                    <a:pt x="4226680" y="303900"/>
                  </a:lnTo>
                  <a:lnTo>
                    <a:pt x="4176362" y="303919"/>
                  </a:lnTo>
                  <a:lnTo>
                    <a:pt x="4126044" y="303853"/>
                  </a:lnTo>
                  <a:lnTo>
                    <a:pt x="4075727" y="303700"/>
                  </a:lnTo>
                  <a:lnTo>
                    <a:pt x="4025409" y="303460"/>
                  </a:lnTo>
                  <a:lnTo>
                    <a:pt x="3975092" y="303135"/>
                  </a:lnTo>
                  <a:lnTo>
                    <a:pt x="3924774" y="302723"/>
                  </a:lnTo>
                  <a:lnTo>
                    <a:pt x="3874457" y="302225"/>
                  </a:lnTo>
                  <a:lnTo>
                    <a:pt x="3824139" y="301641"/>
                  </a:lnTo>
                  <a:lnTo>
                    <a:pt x="3773822" y="300970"/>
                  </a:lnTo>
                  <a:lnTo>
                    <a:pt x="3723504" y="300213"/>
                  </a:lnTo>
                  <a:lnTo>
                    <a:pt x="3673187" y="299370"/>
                  </a:lnTo>
                  <a:lnTo>
                    <a:pt x="3622869" y="298440"/>
                  </a:lnTo>
                  <a:lnTo>
                    <a:pt x="3572551" y="297425"/>
                  </a:lnTo>
                  <a:lnTo>
                    <a:pt x="3522234" y="296323"/>
                  </a:lnTo>
                  <a:lnTo>
                    <a:pt x="3471916" y="295134"/>
                  </a:lnTo>
                  <a:lnTo>
                    <a:pt x="3421599" y="293860"/>
                  </a:lnTo>
                  <a:lnTo>
                    <a:pt x="3371281" y="292499"/>
                  </a:lnTo>
                  <a:lnTo>
                    <a:pt x="3320963" y="291052"/>
                  </a:lnTo>
                  <a:lnTo>
                    <a:pt x="3270646" y="289518"/>
                  </a:lnTo>
                  <a:lnTo>
                    <a:pt x="3220328" y="287899"/>
                  </a:lnTo>
                  <a:lnTo>
                    <a:pt x="3170011" y="286193"/>
                  </a:lnTo>
                  <a:lnTo>
                    <a:pt x="3119693" y="284400"/>
                  </a:lnTo>
                  <a:lnTo>
                    <a:pt x="3069375" y="282522"/>
                  </a:lnTo>
                  <a:lnTo>
                    <a:pt x="3019058" y="280557"/>
                  </a:lnTo>
                  <a:lnTo>
                    <a:pt x="2968740" y="278506"/>
                  </a:lnTo>
                  <a:lnTo>
                    <a:pt x="2918423" y="276368"/>
                  </a:lnTo>
                  <a:lnTo>
                    <a:pt x="2868105" y="274145"/>
                  </a:lnTo>
                  <a:lnTo>
                    <a:pt x="2817787" y="271835"/>
                  </a:lnTo>
                  <a:lnTo>
                    <a:pt x="2767470" y="269438"/>
                  </a:lnTo>
                  <a:lnTo>
                    <a:pt x="2717152" y="266956"/>
                  </a:lnTo>
                  <a:lnTo>
                    <a:pt x="2666835" y="264387"/>
                  </a:lnTo>
                  <a:lnTo>
                    <a:pt x="2616517" y="261732"/>
                  </a:lnTo>
                  <a:lnTo>
                    <a:pt x="2566199" y="258991"/>
                  </a:lnTo>
                  <a:lnTo>
                    <a:pt x="2515882" y="256163"/>
                  </a:lnTo>
                  <a:lnTo>
                    <a:pt x="2465564" y="253249"/>
                  </a:lnTo>
                  <a:lnTo>
                    <a:pt x="2415246" y="250249"/>
                  </a:lnTo>
                  <a:lnTo>
                    <a:pt x="2364929" y="247163"/>
                  </a:lnTo>
                  <a:lnTo>
                    <a:pt x="2314611" y="243990"/>
                  </a:lnTo>
                  <a:lnTo>
                    <a:pt x="2264293" y="240731"/>
                  </a:lnTo>
                  <a:lnTo>
                    <a:pt x="2213976" y="237385"/>
                  </a:lnTo>
                  <a:lnTo>
                    <a:pt x="2163658" y="233954"/>
                  </a:lnTo>
                  <a:lnTo>
                    <a:pt x="2113341" y="230436"/>
                  </a:lnTo>
                  <a:lnTo>
                    <a:pt x="2063023" y="226832"/>
                  </a:lnTo>
                  <a:lnTo>
                    <a:pt x="2012705" y="223141"/>
                  </a:lnTo>
                  <a:lnTo>
                    <a:pt x="1962388" y="219365"/>
                  </a:lnTo>
                  <a:lnTo>
                    <a:pt x="1912070" y="215502"/>
                  </a:lnTo>
                  <a:lnTo>
                    <a:pt x="1861752" y="211552"/>
                  </a:lnTo>
                  <a:lnTo>
                    <a:pt x="1811435" y="207517"/>
                  </a:lnTo>
                  <a:lnTo>
                    <a:pt x="1761117" y="203395"/>
                  </a:lnTo>
                  <a:lnTo>
                    <a:pt x="1710799" y="199187"/>
                  </a:lnTo>
                  <a:lnTo>
                    <a:pt x="1660482" y="194893"/>
                  </a:lnTo>
                  <a:lnTo>
                    <a:pt x="1610164" y="190512"/>
                  </a:lnTo>
                  <a:lnTo>
                    <a:pt x="1559846" y="186045"/>
                  </a:lnTo>
                  <a:lnTo>
                    <a:pt x="1509529" y="181492"/>
                  </a:lnTo>
                  <a:lnTo>
                    <a:pt x="1459211" y="176852"/>
                  </a:lnTo>
                  <a:lnTo>
                    <a:pt x="1408893" y="172126"/>
                  </a:lnTo>
                  <a:lnTo>
                    <a:pt x="1358576" y="167314"/>
                  </a:lnTo>
                  <a:lnTo>
                    <a:pt x="1308258" y="162416"/>
                  </a:lnTo>
                  <a:lnTo>
                    <a:pt x="1257940" y="157431"/>
                  </a:lnTo>
                  <a:lnTo>
                    <a:pt x="1207623" y="152360"/>
                  </a:lnTo>
                  <a:lnTo>
                    <a:pt x="1157305" y="147203"/>
                  </a:lnTo>
                  <a:lnTo>
                    <a:pt x="1106988" y="141960"/>
                  </a:lnTo>
                  <a:lnTo>
                    <a:pt x="1056670" y="136630"/>
                  </a:lnTo>
                  <a:lnTo>
                    <a:pt x="1006352" y="131214"/>
                  </a:lnTo>
                  <a:lnTo>
                    <a:pt x="956035" y="125712"/>
                  </a:lnTo>
                  <a:lnTo>
                    <a:pt x="905717" y="120123"/>
                  </a:lnTo>
                  <a:lnTo>
                    <a:pt x="855399" y="114448"/>
                  </a:lnTo>
                  <a:lnTo>
                    <a:pt x="805082" y="108687"/>
                  </a:lnTo>
                  <a:lnTo>
                    <a:pt x="754764" y="102840"/>
                  </a:lnTo>
                  <a:lnTo>
                    <a:pt x="704446" y="96906"/>
                  </a:lnTo>
                  <a:lnTo>
                    <a:pt x="654129" y="90886"/>
                  </a:lnTo>
                  <a:lnTo>
                    <a:pt x="603811" y="84780"/>
                  </a:lnTo>
                  <a:lnTo>
                    <a:pt x="553493" y="78587"/>
                  </a:lnTo>
                  <a:lnTo>
                    <a:pt x="503176" y="72308"/>
                  </a:lnTo>
                  <a:lnTo>
                    <a:pt x="452858" y="65943"/>
                  </a:lnTo>
                  <a:lnTo>
                    <a:pt x="402541" y="59492"/>
                  </a:lnTo>
                  <a:lnTo>
                    <a:pt x="352223" y="52954"/>
                  </a:lnTo>
                  <a:lnTo>
                    <a:pt x="301905" y="46330"/>
                  </a:lnTo>
                  <a:lnTo>
                    <a:pt x="251588" y="39620"/>
                  </a:lnTo>
                  <a:lnTo>
                    <a:pt x="201270" y="32824"/>
                  </a:lnTo>
                  <a:lnTo>
                    <a:pt x="150952" y="25941"/>
                  </a:lnTo>
                  <a:lnTo>
                    <a:pt x="100635" y="18972"/>
                  </a:lnTo>
                  <a:lnTo>
                    <a:pt x="50317" y="11916"/>
                  </a:lnTo>
                  <a:lnTo>
                    <a:pt x="0" y="4775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4295061" y="8704205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4449" y="99473"/>
                  </a:lnTo>
                  <a:lnTo>
                    <a:pt x="106698" y="35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754" y="480715"/>
            <a:ext cx="11824838" cy="96254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6398" y="186077"/>
            <a:ext cx="9900010" cy="379693"/>
          </a:xfrm>
          <a:prstGeom prst="rect">
            <a:avLst/>
          </a:prstGeom>
        </p:spPr>
        <p:txBody>
          <a:bodyPr vert="horz" wrap="square" lIns="0" tIns="15595" rIns="0" bIns="0" rtlCol="0">
            <a:spAutoFit/>
          </a:bodyPr>
          <a:lstStyle/>
          <a:p>
            <a:pPr marL="11552" defTabSz="831738">
              <a:spcBef>
                <a:spcPts val="123"/>
              </a:spcBef>
            </a:pPr>
            <a:r>
              <a:rPr sz="2365" kern="0" dirty="0">
                <a:solidFill>
                  <a:srgbClr val="FFFFFF"/>
                </a:solidFill>
                <a:latin typeface="Courier New"/>
                <a:cs typeface="Courier New"/>
              </a:rPr>
              <a:t>torchinfo.summary(model,</a:t>
            </a:r>
            <a:r>
              <a:rPr sz="2365" kern="0" spc="17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547" kern="0" baseline="1068" dirty="0">
                <a:solidFill>
                  <a:srgbClr val="FFFFFF"/>
                </a:solidFill>
                <a:latin typeface="Courier New"/>
                <a:cs typeface="Courier New"/>
              </a:rPr>
              <a:t>input_size=(32,</a:t>
            </a:r>
            <a:r>
              <a:rPr sz="3547" kern="0" spc="266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547" kern="0" baseline="1068" dirty="0">
                <a:solidFill>
                  <a:srgbClr val="FFFFFF"/>
                </a:solidFill>
                <a:latin typeface="Courier New"/>
                <a:cs typeface="Courier New"/>
              </a:rPr>
              <a:t>3,</a:t>
            </a:r>
            <a:r>
              <a:rPr sz="3547" kern="0" spc="266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547" kern="0" baseline="1068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3547" kern="0" spc="266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547" kern="0" spc="-14" baseline="1068" dirty="0">
                <a:solidFill>
                  <a:srgbClr val="FFFFFF"/>
                </a:solidFill>
                <a:latin typeface="Courier New"/>
                <a:cs typeface="Courier New"/>
              </a:rPr>
              <a:t>224))</a:t>
            </a:r>
            <a:endParaRPr sz="3547" kern="0" baseline="1068" dirty="0">
              <a:solidFill>
                <a:sysClr val="windowText" lastClr="000000"/>
              </a:solidFill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208494" y="912329"/>
            <a:ext cx="1608029" cy="168658"/>
            <a:chOff x="12321719" y="1002999"/>
            <a:chExt cx="1767839" cy="185420"/>
          </a:xfrm>
        </p:grpSpPr>
        <p:sp>
          <p:nvSpPr>
            <p:cNvPr id="5" name="object 5"/>
            <p:cNvSpPr/>
            <p:nvPr/>
          </p:nvSpPr>
          <p:spPr>
            <a:xfrm>
              <a:off x="12411534" y="1013477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4">
                  <a:moveTo>
                    <a:pt x="1666989" y="0"/>
                  </a:moveTo>
                  <a:lnTo>
                    <a:pt x="10441" y="124306"/>
                  </a:lnTo>
                  <a:lnTo>
                    <a:pt x="0" y="12509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321719" y="1087673"/>
              <a:ext cx="104139" cy="100330"/>
            </a:xfrm>
            <a:custGeom>
              <a:avLst/>
              <a:gdLst/>
              <a:ahLst/>
              <a:cxnLst/>
              <a:rect l="l" t="t" r="r" b="b"/>
              <a:pathLst>
                <a:path w="104140" h="100330">
                  <a:moveTo>
                    <a:pt x="96541" y="0"/>
                  </a:moveTo>
                  <a:lnTo>
                    <a:pt x="0" y="57631"/>
                  </a:lnTo>
                  <a:lnTo>
                    <a:pt x="103975" y="100237"/>
                  </a:lnTo>
                  <a:lnTo>
                    <a:pt x="965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835885" y="399472"/>
            <a:ext cx="4068015" cy="898848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marL="1092234" marR="4621" indent="-1081260" defTabSz="831738">
              <a:lnSpc>
                <a:spcPts val="3520"/>
              </a:lnSpc>
              <a:spcBef>
                <a:spcPts val="9"/>
              </a:spcBef>
            </a:pPr>
            <a:r>
              <a:rPr sz="4503" b="1" kern="0" spc="-457" baseline="-5050" dirty="0">
                <a:solidFill>
                  <a:srgbClr val="FFFFFF"/>
                </a:solidFill>
                <a:latin typeface="Gill Sans MT"/>
                <a:cs typeface="Gill Sans MT"/>
              </a:rPr>
              <a:t>Are</a:t>
            </a:r>
            <a:r>
              <a:rPr sz="4503" b="1" kern="0" spc="-190" baseline="-50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503" b="1" kern="0" spc="-443" baseline="-3367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4503" b="1" kern="0" spc="-190" baseline="-33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503" b="1" kern="0" spc="-14" baseline="-2525" dirty="0">
                <a:solidFill>
                  <a:srgbClr val="FFFFFF"/>
                </a:solidFill>
                <a:latin typeface="Gill Sans MT"/>
                <a:cs typeface="Gill Sans MT"/>
              </a:rPr>
              <a:t>layers</a:t>
            </a:r>
            <a:r>
              <a:rPr sz="4503" b="1" kern="0" spc="-218" baseline="-25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36" dirty="0">
                <a:solidFill>
                  <a:srgbClr val="F8BA00"/>
                </a:solidFill>
                <a:latin typeface="Gill Sans MT"/>
                <a:cs typeface="Gill Sans MT"/>
              </a:rPr>
              <a:t>trainable</a:t>
            </a:r>
            <a:r>
              <a:rPr sz="4503" b="1" kern="0" spc="-55" baseline="3367" dirty="0">
                <a:solidFill>
                  <a:srgbClr val="FFFFFF"/>
                </a:solidFill>
                <a:latin typeface="Gill Sans MT"/>
                <a:cs typeface="Gill Sans MT"/>
              </a:rPr>
              <a:t>? </a:t>
            </a:r>
            <a:r>
              <a:rPr sz="3002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(unfrozen)</a:t>
            </a:r>
            <a:endParaRPr sz="3002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5077" y="880108"/>
            <a:ext cx="12531541" cy="7975457"/>
            <a:chOff x="466617" y="967575"/>
            <a:chExt cx="13776960" cy="8768080"/>
          </a:xfrm>
        </p:grpSpPr>
        <p:sp>
          <p:nvSpPr>
            <p:cNvPr id="9" name="object 9"/>
            <p:cNvSpPr/>
            <p:nvPr/>
          </p:nvSpPr>
          <p:spPr>
            <a:xfrm>
              <a:off x="11325204" y="993927"/>
              <a:ext cx="949325" cy="7913370"/>
            </a:xfrm>
            <a:custGeom>
              <a:avLst/>
              <a:gdLst/>
              <a:ahLst/>
              <a:cxnLst/>
              <a:rect l="l" t="t" r="r" b="b"/>
              <a:pathLst>
                <a:path w="949325" h="7913370">
                  <a:moveTo>
                    <a:pt x="272128" y="0"/>
                  </a:moveTo>
                  <a:lnTo>
                    <a:pt x="676641" y="0"/>
                  </a:lnTo>
                  <a:lnTo>
                    <a:pt x="730793" y="208"/>
                  </a:lnTo>
                  <a:lnTo>
                    <a:pt x="774465" y="1666"/>
                  </a:lnTo>
                  <a:lnTo>
                    <a:pt x="836353" y="13335"/>
                  </a:lnTo>
                  <a:lnTo>
                    <a:pt x="896877" y="51893"/>
                  </a:lnTo>
                  <a:lnTo>
                    <a:pt x="935434" y="112416"/>
                  </a:lnTo>
                  <a:lnTo>
                    <a:pt x="947103" y="174305"/>
                  </a:lnTo>
                  <a:lnTo>
                    <a:pt x="948561" y="217976"/>
                  </a:lnTo>
                  <a:lnTo>
                    <a:pt x="948770" y="272128"/>
                  </a:lnTo>
                  <a:lnTo>
                    <a:pt x="948770" y="7641076"/>
                  </a:lnTo>
                  <a:lnTo>
                    <a:pt x="948561" y="7695230"/>
                  </a:lnTo>
                  <a:lnTo>
                    <a:pt x="947103" y="7738900"/>
                  </a:lnTo>
                  <a:lnTo>
                    <a:pt x="935434" y="7800788"/>
                  </a:lnTo>
                  <a:lnTo>
                    <a:pt x="896877" y="7861314"/>
                  </a:lnTo>
                  <a:lnTo>
                    <a:pt x="836353" y="7899874"/>
                  </a:lnTo>
                  <a:lnTo>
                    <a:pt x="774465" y="7911537"/>
                  </a:lnTo>
                  <a:lnTo>
                    <a:pt x="730793" y="7912995"/>
                  </a:lnTo>
                  <a:lnTo>
                    <a:pt x="676641" y="7913204"/>
                  </a:lnTo>
                  <a:lnTo>
                    <a:pt x="272128" y="7913204"/>
                  </a:lnTo>
                  <a:lnTo>
                    <a:pt x="217976" y="7912995"/>
                  </a:lnTo>
                  <a:lnTo>
                    <a:pt x="174305" y="7911537"/>
                  </a:lnTo>
                  <a:lnTo>
                    <a:pt x="112416" y="7899874"/>
                  </a:lnTo>
                  <a:lnTo>
                    <a:pt x="51893" y="7861314"/>
                  </a:lnTo>
                  <a:lnTo>
                    <a:pt x="13335" y="7800788"/>
                  </a:lnTo>
                  <a:lnTo>
                    <a:pt x="1666" y="7738900"/>
                  </a:lnTo>
                  <a:lnTo>
                    <a:pt x="208" y="7695230"/>
                  </a:lnTo>
                  <a:lnTo>
                    <a:pt x="0" y="7641076"/>
                  </a:lnTo>
                  <a:lnTo>
                    <a:pt x="0" y="272128"/>
                  </a:lnTo>
                  <a:lnTo>
                    <a:pt x="208" y="217976"/>
                  </a:lnTo>
                  <a:lnTo>
                    <a:pt x="1666" y="174305"/>
                  </a:lnTo>
                  <a:lnTo>
                    <a:pt x="13335" y="112416"/>
                  </a:lnTo>
                  <a:lnTo>
                    <a:pt x="51893" y="51893"/>
                  </a:lnTo>
                  <a:lnTo>
                    <a:pt x="112416" y="13335"/>
                  </a:lnTo>
                  <a:lnTo>
                    <a:pt x="174305" y="1666"/>
                  </a:lnTo>
                  <a:lnTo>
                    <a:pt x="217976" y="208"/>
                  </a:lnTo>
                  <a:lnTo>
                    <a:pt x="272128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756023" y="993927"/>
              <a:ext cx="1748789" cy="7913370"/>
            </a:xfrm>
            <a:custGeom>
              <a:avLst/>
              <a:gdLst/>
              <a:ahLst/>
              <a:cxnLst/>
              <a:rect l="l" t="t" r="r" b="b"/>
              <a:pathLst>
                <a:path w="1748790" h="7913370">
                  <a:moveTo>
                    <a:pt x="232687" y="0"/>
                  </a:moveTo>
                  <a:lnTo>
                    <a:pt x="1515932" y="0"/>
                  </a:lnTo>
                  <a:lnTo>
                    <a:pt x="1562236" y="178"/>
                  </a:lnTo>
                  <a:lnTo>
                    <a:pt x="1629237" y="4810"/>
                  </a:lnTo>
                  <a:lnTo>
                    <a:pt x="1680325" y="25149"/>
                  </a:lnTo>
                  <a:lnTo>
                    <a:pt x="1723465" y="68290"/>
                  </a:lnTo>
                  <a:lnTo>
                    <a:pt x="1743806" y="119381"/>
                  </a:lnTo>
                  <a:lnTo>
                    <a:pt x="1748438" y="186383"/>
                  </a:lnTo>
                  <a:lnTo>
                    <a:pt x="1748616" y="232687"/>
                  </a:lnTo>
                  <a:lnTo>
                    <a:pt x="1748616" y="7680520"/>
                  </a:lnTo>
                  <a:lnTo>
                    <a:pt x="1748438" y="7726823"/>
                  </a:lnTo>
                  <a:lnTo>
                    <a:pt x="1743806" y="7793825"/>
                  </a:lnTo>
                  <a:lnTo>
                    <a:pt x="1723465" y="7844913"/>
                  </a:lnTo>
                  <a:lnTo>
                    <a:pt x="1680325" y="7888057"/>
                  </a:lnTo>
                  <a:lnTo>
                    <a:pt x="1629237" y="7908393"/>
                  </a:lnTo>
                  <a:lnTo>
                    <a:pt x="1562236" y="7913025"/>
                  </a:lnTo>
                  <a:lnTo>
                    <a:pt x="1515932" y="7913204"/>
                  </a:lnTo>
                  <a:lnTo>
                    <a:pt x="232687" y="7913204"/>
                  </a:lnTo>
                  <a:lnTo>
                    <a:pt x="186383" y="7913025"/>
                  </a:lnTo>
                  <a:lnTo>
                    <a:pt x="119381" y="7908393"/>
                  </a:lnTo>
                  <a:lnTo>
                    <a:pt x="68290" y="7888057"/>
                  </a:lnTo>
                  <a:lnTo>
                    <a:pt x="25149" y="7844913"/>
                  </a:lnTo>
                  <a:lnTo>
                    <a:pt x="4810" y="7793825"/>
                  </a:lnTo>
                  <a:lnTo>
                    <a:pt x="178" y="7726823"/>
                  </a:lnTo>
                  <a:lnTo>
                    <a:pt x="0" y="7680520"/>
                  </a:lnTo>
                  <a:lnTo>
                    <a:pt x="0" y="232687"/>
                  </a:lnTo>
                  <a:lnTo>
                    <a:pt x="178" y="186383"/>
                  </a:lnTo>
                  <a:lnTo>
                    <a:pt x="4810" y="119381"/>
                  </a:lnTo>
                  <a:lnTo>
                    <a:pt x="25149" y="68290"/>
                  </a:lnTo>
                  <a:lnTo>
                    <a:pt x="68290" y="25149"/>
                  </a:lnTo>
                  <a:lnTo>
                    <a:pt x="119381" y="4810"/>
                  </a:lnTo>
                  <a:lnTo>
                    <a:pt x="186383" y="178"/>
                  </a:lnTo>
                  <a:lnTo>
                    <a:pt x="232687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92970" y="8859112"/>
              <a:ext cx="2703830" cy="850265"/>
            </a:xfrm>
            <a:custGeom>
              <a:avLst/>
              <a:gdLst/>
              <a:ahLst/>
              <a:cxnLst/>
              <a:rect l="l" t="t" r="r" b="b"/>
              <a:pathLst>
                <a:path w="2703830" h="850265">
                  <a:moveTo>
                    <a:pt x="118201" y="0"/>
                  </a:moveTo>
                  <a:lnTo>
                    <a:pt x="2585293" y="0"/>
                  </a:lnTo>
                  <a:lnTo>
                    <a:pt x="2608811" y="90"/>
                  </a:lnTo>
                  <a:lnTo>
                    <a:pt x="2654662" y="5792"/>
                  </a:lnTo>
                  <a:lnTo>
                    <a:pt x="2690716" y="34690"/>
                  </a:lnTo>
                  <a:lnTo>
                    <a:pt x="2702764" y="75711"/>
                  </a:lnTo>
                  <a:lnTo>
                    <a:pt x="2703488" y="118201"/>
                  </a:lnTo>
                  <a:lnTo>
                    <a:pt x="2703488" y="731674"/>
                  </a:lnTo>
                  <a:lnTo>
                    <a:pt x="2702764" y="774164"/>
                  </a:lnTo>
                  <a:lnTo>
                    <a:pt x="2690716" y="815184"/>
                  </a:lnTo>
                  <a:lnTo>
                    <a:pt x="2654662" y="844083"/>
                  </a:lnTo>
                  <a:lnTo>
                    <a:pt x="2608811" y="849784"/>
                  </a:lnTo>
                  <a:lnTo>
                    <a:pt x="2585293" y="849874"/>
                  </a:lnTo>
                  <a:lnTo>
                    <a:pt x="118201" y="849874"/>
                  </a:lnTo>
                  <a:lnTo>
                    <a:pt x="75711" y="849150"/>
                  </a:lnTo>
                  <a:lnTo>
                    <a:pt x="34690" y="837099"/>
                  </a:lnTo>
                  <a:lnTo>
                    <a:pt x="5792" y="801045"/>
                  </a:lnTo>
                  <a:lnTo>
                    <a:pt x="90" y="755195"/>
                  </a:lnTo>
                  <a:lnTo>
                    <a:pt x="0" y="731674"/>
                  </a:lnTo>
                  <a:lnTo>
                    <a:pt x="0" y="118201"/>
                  </a:lnTo>
                  <a:lnTo>
                    <a:pt x="724" y="75711"/>
                  </a:lnTo>
                  <a:lnTo>
                    <a:pt x="12775" y="34690"/>
                  </a:lnTo>
                  <a:lnTo>
                    <a:pt x="48829" y="5792"/>
                  </a:lnTo>
                  <a:lnTo>
                    <a:pt x="94680" y="90"/>
                  </a:lnTo>
                  <a:lnTo>
                    <a:pt x="11820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975904" y="1380392"/>
              <a:ext cx="7257415" cy="667385"/>
            </a:xfrm>
            <a:custGeom>
              <a:avLst/>
              <a:gdLst/>
              <a:ahLst/>
              <a:cxnLst/>
              <a:rect l="l" t="t" r="r" b="b"/>
              <a:pathLst>
                <a:path w="7257415" h="667385">
                  <a:moveTo>
                    <a:pt x="7256961" y="667241"/>
                  </a:moveTo>
                  <a:lnTo>
                    <a:pt x="10426" y="958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886209" y="1331299"/>
              <a:ext cx="104775" cy="100330"/>
            </a:xfrm>
            <a:custGeom>
              <a:avLst/>
              <a:gdLst/>
              <a:ahLst/>
              <a:cxnLst/>
              <a:rect l="l" t="t" r="r" b="b"/>
              <a:pathLst>
                <a:path w="104775" h="100330">
                  <a:moveTo>
                    <a:pt x="104698" y="0"/>
                  </a:moveTo>
                  <a:lnTo>
                    <a:pt x="0" y="40846"/>
                  </a:lnTo>
                  <a:lnTo>
                    <a:pt x="95504" y="100101"/>
                  </a:lnTo>
                  <a:lnTo>
                    <a:pt x="104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884962" y="1420764"/>
              <a:ext cx="4862830" cy="1350645"/>
            </a:xfrm>
            <a:custGeom>
              <a:avLst/>
              <a:gdLst/>
              <a:ahLst/>
              <a:cxnLst/>
              <a:rect l="l" t="t" r="r" b="b"/>
              <a:pathLst>
                <a:path w="4862830" h="1350645">
                  <a:moveTo>
                    <a:pt x="4862682" y="1350229"/>
                  </a:moveTo>
                  <a:lnTo>
                    <a:pt x="10089" y="280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798140" y="1375130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5">
                  <a:moveTo>
                    <a:pt x="110310" y="0"/>
                  </a:moveTo>
                  <a:lnTo>
                    <a:pt x="0" y="21538"/>
                  </a:lnTo>
                  <a:lnTo>
                    <a:pt x="83411" y="96855"/>
                  </a:lnTo>
                  <a:lnTo>
                    <a:pt x="1103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533111" y="1317426"/>
            <a:ext cx="5216277" cy="1348569"/>
          </a:xfrm>
          <a:prstGeom prst="rect">
            <a:avLst/>
          </a:prstGeom>
        </p:spPr>
        <p:txBody>
          <a:bodyPr vert="horz" wrap="square" lIns="0" tIns="11552" rIns="0" bIns="0" rtlCol="0">
            <a:spAutoFit/>
          </a:bodyPr>
          <a:lstStyle/>
          <a:p>
            <a:pPr marL="11552" marR="4621" indent="505397">
              <a:lnSpc>
                <a:spcPct val="154200"/>
              </a:lnSpc>
              <a:spcBef>
                <a:spcPts val="91"/>
              </a:spcBef>
            </a:pPr>
            <a:r>
              <a:rPr sz="3002" b="1" spc="-64" dirty="0">
                <a:solidFill>
                  <a:srgbClr val="00A2FF"/>
                </a:solidFill>
                <a:latin typeface="Gill Sans MT"/>
                <a:cs typeface="Gill Sans MT"/>
              </a:rPr>
              <a:t>Input</a:t>
            </a:r>
            <a:r>
              <a:rPr sz="3002" b="1" spc="-146" dirty="0">
                <a:solidFill>
                  <a:srgbClr val="00A2FF"/>
                </a:solidFill>
                <a:latin typeface="Gill Sans MT"/>
                <a:cs typeface="Gill Sans MT"/>
              </a:rPr>
              <a:t> </a:t>
            </a:r>
            <a:r>
              <a:rPr sz="3002" b="1" spc="-214" dirty="0">
                <a:solidFill>
                  <a:srgbClr val="00A2FF"/>
                </a:solidFill>
                <a:latin typeface="Gill Sans MT"/>
                <a:cs typeface="Gill Sans MT"/>
              </a:rPr>
              <a:t>shape</a:t>
            </a:r>
            <a:r>
              <a:rPr sz="3002" b="1" spc="-73" dirty="0">
                <a:solidFill>
                  <a:srgbClr val="00A2FF"/>
                </a:solidFill>
                <a:latin typeface="Gill Sans MT"/>
                <a:cs typeface="Gill Sans MT"/>
              </a:rPr>
              <a:t> </a:t>
            </a:r>
            <a:r>
              <a:rPr sz="3002" b="1" spc="-55" dirty="0">
                <a:latin typeface="Gill Sans MT"/>
                <a:cs typeface="Gill Sans MT"/>
              </a:rPr>
              <a:t>of</a:t>
            </a:r>
            <a:r>
              <a:rPr sz="3002" b="1" spc="-146" dirty="0">
                <a:latin typeface="Gill Sans MT"/>
                <a:cs typeface="Gill Sans MT"/>
              </a:rPr>
              <a:t> </a:t>
            </a:r>
            <a:r>
              <a:rPr sz="3002" b="1" spc="-59" dirty="0">
                <a:latin typeface="Gill Sans MT"/>
                <a:cs typeface="Gill Sans MT"/>
              </a:rPr>
              <a:t>data</a:t>
            </a:r>
            <a:r>
              <a:rPr sz="3002" b="1" spc="-104" dirty="0">
                <a:latin typeface="Gill Sans MT"/>
                <a:cs typeface="Gill Sans MT"/>
              </a:rPr>
              <a:t> </a:t>
            </a:r>
            <a:r>
              <a:rPr sz="3002" b="1" spc="-350" dirty="0">
                <a:latin typeface="Gill Sans MT"/>
                <a:cs typeface="Gill Sans MT"/>
              </a:rPr>
              <a:t>per</a:t>
            </a:r>
            <a:r>
              <a:rPr sz="3002" b="1" spc="-73" dirty="0">
                <a:latin typeface="Gill Sans MT"/>
                <a:cs typeface="Gill Sans MT"/>
              </a:rPr>
              <a:t> </a:t>
            </a:r>
            <a:r>
              <a:rPr sz="3002" b="1" spc="-9" dirty="0">
                <a:latin typeface="Gill Sans MT"/>
                <a:cs typeface="Gill Sans MT"/>
              </a:rPr>
              <a:t>layer </a:t>
            </a:r>
            <a:r>
              <a:rPr sz="3002" b="1" spc="-177" dirty="0">
                <a:solidFill>
                  <a:srgbClr val="61D836"/>
                </a:solidFill>
                <a:latin typeface="Gill Sans MT"/>
                <a:cs typeface="Gill Sans MT"/>
              </a:rPr>
              <a:t>Output</a:t>
            </a:r>
            <a:r>
              <a:rPr sz="3002" b="1" spc="-73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3002" b="1" spc="-214" dirty="0">
                <a:solidFill>
                  <a:srgbClr val="61D836"/>
                </a:solidFill>
                <a:latin typeface="Gill Sans MT"/>
                <a:cs typeface="Gill Sans MT"/>
              </a:rPr>
              <a:t>shape</a:t>
            </a:r>
            <a:r>
              <a:rPr sz="3002" b="1" spc="-73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3002" b="1" spc="-55" dirty="0">
                <a:latin typeface="Gill Sans MT"/>
                <a:cs typeface="Gill Sans MT"/>
              </a:rPr>
              <a:t>of</a:t>
            </a:r>
            <a:r>
              <a:rPr sz="3002" b="1" spc="-146" dirty="0">
                <a:latin typeface="Gill Sans MT"/>
                <a:cs typeface="Gill Sans MT"/>
              </a:rPr>
              <a:t> </a:t>
            </a:r>
            <a:r>
              <a:rPr sz="3002" b="1" spc="-59" dirty="0">
                <a:latin typeface="Gill Sans MT"/>
                <a:cs typeface="Gill Sans MT"/>
              </a:rPr>
              <a:t>data</a:t>
            </a:r>
            <a:r>
              <a:rPr sz="3002" b="1" spc="-91" dirty="0">
                <a:latin typeface="Gill Sans MT"/>
                <a:cs typeface="Gill Sans MT"/>
              </a:rPr>
              <a:t> </a:t>
            </a:r>
            <a:r>
              <a:rPr sz="3002" b="1" spc="-350" dirty="0">
                <a:latin typeface="Gill Sans MT"/>
                <a:cs typeface="Gill Sans MT"/>
              </a:rPr>
              <a:t>per</a:t>
            </a:r>
            <a:r>
              <a:rPr sz="3002" b="1" spc="-73" dirty="0">
                <a:latin typeface="Gill Sans MT"/>
                <a:cs typeface="Gill Sans MT"/>
              </a:rPr>
              <a:t> </a:t>
            </a:r>
            <a:r>
              <a:rPr sz="3002" b="1" spc="-9" dirty="0">
                <a:latin typeface="Gill Sans MT"/>
                <a:cs typeface="Gill Sans MT"/>
              </a:rPr>
              <a:t>layer</a:t>
            </a:r>
            <a:endParaRPr sz="3002">
              <a:latin typeface="Gill Sans MT"/>
              <a:cs typeface="Gill Sans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09635" y="8399070"/>
            <a:ext cx="9763120" cy="91838"/>
            <a:chOff x="3308035" y="9233792"/>
            <a:chExt cx="10733405" cy="100965"/>
          </a:xfrm>
        </p:grpSpPr>
        <p:sp>
          <p:nvSpPr>
            <p:cNvPr id="18" name="object 18"/>
            <p:cNvSpPr/>
            <p:nvPr/>
          </p:nvSpPr>
          <p:spPr>
            <a:xfrm>
              <a:off x="3398011" y="9284052"/>
              <a:ext cx="10633075" cy="0"/>
            </a:xfrm>
            <a:custGeom>
              <a:avLst/>
              <a:gdLst/>
              <a:ahLst/>
              <a:cxnLst/>
              <a:rect l="l" t="t" r="r" b="b"/>
              <a:pathLst>
                <a:path w="10633075">
                  <a:moveTo>
                    <a:pt x="10632660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308035" y="923379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767600" y="7924065"/>
            <a:ext cx="4602869" cy="922192"/>
          </a:xfrm>
          <a:prstGeom prst="rect">
            <a:avLst/>
          </a:prstGeom>
        </p:spPr>
        <p:txBody>
          <a:bodyPr vert="horz" wrap="square" lIns="0" tIns="49673" rIns="0" bIns="0" rtlCol="0">
            <a:spAutoFit/>
          </a:bodyPr>
          <a:lstStyle/>
          <a:p>
            <a:pPr marL="212554" marR="4621" indent="-201581" defTabSz="831738">
              <a:lnSpc>
                <a:spcPts val="3375"/>
              </a:lnSpc>
              <a:spcBef>
                <a:spcPts val="391"/>
              </a:spcBef>
            </a:pPr>
            <a:r>
              <a:rPr sz="3002" b="1" kern="0" spc="-186" dirty="0">
                <a:solidFill>
                  <a:srgbClr val="FFFFFF"/>
                </a:solidFill>
                <a:latin typeface="Gill Sans MT"/>
                <a:cs typeface="Gill Sans MT"/>
              </a:rPr>
              <a:t>Total</a:t>
            </a:r>
            <a:r>
              <a:rPr sz="3002" b="1" kern="0" spc="-7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55" dirty="0">
                <a:solidFill>
                  <a:srgbClr val="FFFFFF"/>
                </a:solidFill>
                <a:latin typeface="Gill Sans MT"/>
                <a:cs typeface="Gill Sans MT"/>
              </a:rPr>
              <a:t>number</a:t>
            </a:r>
            <a:r>
              <a:rPr sz="3002" b="1" kern="0" spc="-7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55" dirty="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sz="3002" b="1" kern="0" spc="-96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205" dirty="0">
                <a:solidFill>
                  <a:srgbClr val="EF5FA7"/>
                </a:solidFill>
                <a:latin typeface="Gill Sans MT"/>
                <a:cs typeface="Gill Sans MT"/>
              </a:rPr>
              <a:t>parameters </a:t>
            </a:r>
            <a:r>
              <a:rPr sz="3002" b="1" kern="0" spc="50" dirty="0">
                <a:solidFill>
                  <a:srgbClr val="EF5FA7"/>
                </a:solidFill>
                <a:latin typeface="Gill Sans MT"/>
                <a:cs typeface="Gill Sans MT"/>
              </a:rPr>
              <a:t>and</a:t>
            </a:r>
            <a:r>
              <a:rPr sz="3002" b="1" kern="0" spc="-100" dirty="0">
                <a:solidFill>
                  <a:srgbClr val="EF5FA7"/>
                </a:solidFill>
                <a:latin typeface="Gill Sans MT"/>
                <a:cs typeface="Gill Sans MT"/>
              </a:rPr>
              <a:t> </a:t>
            </a:r>
            <a:r>
              <a:rPr sz="3002" b="1" kern="0" spc="-77" dirty="0">
                <a:solidFill>
                  <a:srgbClr val="EF5FA7"/>
                </a:solidFill>
                <a:latin typeface="Gill Sans MT"/>
                <a:cs typeface="Gill Sans MT"/>
              </a:rPr>
              <a:t>trainable</a:t>
            </a:r>
            <a:r>
              <a:rPr sz="3002" b="1" kern="0" spc="-100" dirty="0">
                <a:solidFill>
                  <a:srgbClr val="EF5FA7"/>
                </a:solidFill>
                <a:latin typeface="Gill Sans MT"/>
                <a:cs typeface="Gill Sans MT"/>
              </a:rPr>
              <a:t> </a:t>
            </a:r>
            <a:r>
              <a:rPr sz="3002" b="1" kern="0" spc="-118" dirty="0">
                <a:solidFill>
                  <a:srgbClr val="EF5FA7"/>
                </a:solidFill>
                <a:latin typeface="Gill Sans MT"/>
                <a:cs typeface="Gill Sans MT"/>
              </a:rPr>
              <a:t>parameters</a:t>
            </a:r>
            <a:endParaRPr sz="3002" kern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43331" y="904077"/>
            <a:ext cx="1733368" cy="7198012"/>
          </a:xfrm>
          <a:custGeom>
            <a:avLst/>
            <a:gdLst/>
            <a:ahLst/>
            <a:cxnLst/>
            <a:rect l="l" t="t" r="r" b="b"/>
            <a:pathLst>
              <a:path w="1905634" h="7913370">
                <a:moveTo>
                  <a:pt x="232687" y="0"/>
                </a:moveTo>
                <a:lnTo>
                  <a:pt x="1672608" y="0"/>
                </a:lnTo>
                <a:lnTo>
                  <a:pt x="1718916" y="178"/>
                </a:lnTo>
                <a:lnTo>
                  <a:pt x="1785919" y="4810"/>
                </a:lnTo>
                <a:lnTo>
                  <a:pt x="1837011" y="25149"/>
                </a:lnTo>
                <a:lnTo>
                  <a:pt x="1880152" y="68290"/>
                </a:lnTo>
                <a:lnTo>
                  <a:pt x="1900492" y="119381"/>
                </a:lnTo>
                <a:lnTo>
                  <a:pt x="1905125" y="186383"/>
                </a:lnTo>
                <a:lnTo>
                  <a:pt x="1905303" y="232687"/>
                </a:lnTo>
                <a:lnTo>
                  <a:pt x="1905303" y="7680520"/>
                </a:lnTo>
                <a:lnTo>
                  <a:pt x="1905125" y="7726823"/>
                </a:lnTo>
                <a:lnTo>
                  <a:pt x="1900492" y="7793825"/>
                </a:lnTo>
                <a:lnTo>
                  <a:pt x="1880152" y="7844913"/>
                </a:lnTo>
                <a:lnTo>
                  <a:pt x="1837011" y="7888057"/>
                </a:lnTo>
                <a:lnTo>
                  <a:pt x="1785919" y="7908393"/>
                </a:lnTo>
                <a:lnTo>
                  <a:pt x="1718916" y="7913025"/>
                </a:lnTo>
                <a:lnTo>
                  <a:pt x="1672608" y="7913204"/>
                </a:lnTo>
                <a:lnTo>
                  <a:pt x="232687" y="7913204"/>
                </a:lnTo>
                <a:lnTo>
                  <a:pt x="186383" y="7913025"/>
                </a:lnTo>
                <a:lnTo>
                  <a:pt x="119381" y="7908393"/>
                </a:lnTo>
                <a:lnTo>
                  <a:pt x="68290" y="7888057"/>
                </a:lnTo>
                <a:lnTo>
                  <a:pt x="25149" y="7844913"/>
                </a:lnTo>
                <a:lnTo>
                  <a:pt x="4810" y="7793825"/>
                </a:lnTo>
                <a:lnTo>
                  <a:pt x="178" y="7726823"/>
                </a:lnTo>
                <a:lnTo>
                  <a:pt x="0" y="7680520"/>
                </a:lnTo>
                <a:lnTo>
                  <a:pt x="0" y="232687"/>
                </a:lnTo>
                <a:lnTo>
                  <a:pt x="178" y="186383"/>
                </a:lnTo>
                <a:lnTo>
                  <a:pt x="4810" y="119381"/>
                </a:lnTo>
                <a:lnTo>
                  <a:pt x="25149" y="68290"/>
                </a:lnTo>
                <a:lnTo>
                  <a:pt x="68290" y="25149"/>
                </a:lnTo>
                <a:lnTo>
                  <a:pt x="119381" y="4810"/>
                </a:lnTo>
                <a:lnTo>
                  <a:pt x="186383" y="178"/>
                </a:lnTo>
                <a:lnTo>
                  <a:pt x="23268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pPr defTabSz="831738"/>
            <a:endParaRPr sz="1637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6398" y="186077"/>
            <a:ext cx="9900010" cy="379693"/>
          </a:xfrm>
          <a:prstGeom prst="rect">
            <a:avLst/>
          </a:prstGeom>
        </p:spPr>
        <p:txBody>
          <a:bodyPr vert="horz" wrap="square" lIns="0" tIns="15595" rIns="0" bIns="0" rtlCol="0">
            <a:spAutoFit/>
          </a:bodyPr>
          <a:lstStyle/>
          <a:p>
            <a:pPr marL="11552" defTabSz="831738">
              <a:spcBef>
                <a:spcPts val="123"/>
              </a:spcBef>
            </a:pPr>
            <a:r>
              <a:rPr sz="2365" kern="0" dirty="0">
                <a:solidFill>
                  <a:srgbClr val="FFFFFF"/>
                </a:solidFill>
                <a:latin typeface="Courier New"/>
                <a:cs typeface="Courier New"/>
              </a:rPr>
              <a:t>torchinfo.summary(model,</a:t>
            </a:r>
            <a:r>
              <a:rPr sz="2365" kern="0" spc="17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547" kern="0" baseline="1068" dirty="0">
                <a:solidFill>
                  <a:srgbClr val="FFFFFF"/>
                </a:solidFill>
                <a:latin typeface="Courier New"/>
                <a:cs typeface="Courier New"/>
              </a:rPr>
              <a:t>input_size=(32,</a:t>
            </a:r>
            <a:r>
              <a:rPr sz="3547" kern="0" spc="266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547" kern="0" baseline="1068" dirty="0">
                <a:solidFill>
                  <a:srgbClr val="FFFFFF"/>
                </a:solidFill>
                <a:latin typeface="Courier New"/>
                <a:cs typeface="Courier New"/>
              </a:rPr>
              <a:t>3,</a:t>
            </a:r>
            <a:r>
              <a:rPr sz="3547" kern="0" spc="266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547" kern="0" baseline="1068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3547" kern="0" spc="266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547" kern="0" spc="-14" baseline="1068" dirty="0">
                <a:solidFill>
                  <a:srgbClr val="FFFFFF"/>
                </a:solidFill>
                <a:latin typeface="Courier New"/>
                <a:cs typeface="Courier New"/>
              </a:rPr>
              <a:t>224))</a:t>
            </a:r>
            <a:endParaRPr sz="3547" kern="0" baseline="1068">
              <a:solidFill>
                <a:sysClr val="windowText" lastClr="000000"/>
              </a:solidFill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08494" y="912329"/>
            <a:ext cx="1608029" cy="168658"/>
            <a:chOff x="12321719" y="1002999"/>
            <a:chExt cx="1767839" cy="185420"/>
          </a:xfrm>
        </p:grpSpPr>
        <p:sp>
          <p:nvSpPr>
            <p:cNvPr id="4" name="object 4"/>
            <p:cNvSpPr/>
            <p:nvPr/>
          </p:nvSpPr>
          <p:spPr>
            <a:xfrm>
              <a:off x="12411534" y="1013477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4">
                  <a:moveTo>
                    <a:pt x="1666989" y="0"/>
                  </a:moveTo>
                  <a:lnTo>
                    <a:pt x="10441" y="124306"/>
                  </a:lnTo>
                  <a:lnTo>
                    <a:pt x="0" y="12508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2321719" y="1087673"/>
              <a:ext cx="104139" cy="100330"/>
            </a:xfrm>
            <a:custGeom>
              <a:avLst/>
              <a:gdLst/>
              <a:ahLst/>
              <a:cxnLst/>
              <a:rect l="l" t="t" r="r" b="b"/>
              <a:pathLst>
                <a:path w="104140" h="100330">
                  <a:moveTo>
                    <a:pt x="96541" y="0"/>
                  </a:moveTo>
                  <a:lnTo>
                    <a:pt x="0" y="57631"/>
                  </a:lnTo>
                  <a:lnTo>
                    <a:pt x="103975" y="100237"/>
                  </a:lnTo>
                  <a:lnTo>
                    <a:pt x="965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551869" y="391065"/>
            <a:ext cx="3523918" cy="88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98" algn="ctr" defTabSz="831738">
              <a:lnSpc>
                <a:spcPts val="3346"/>
              </a:lnSpc>
            </a:pPr>
            <a:r>
              <a:rPr sz="4503" b="1" kern="0" spc="225" baseline="-2525" dirty="0">
                <a:solidFill>
                  <a:srgbClr val="FFFFFF"/>
                </a:solidFill>
                <a:latin typeface="Gill Sans MT"/>
                <a:cs typeface="Gill Sans MT"/>
              </a:rPr>
              <a:t>Many</a:t>
            </a:r>
            <a:r>
              <a:rPr sz="4503" b="1" kern="0" spc="-190" baseline="-25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layers</a:t>
            </a:r>
            <a:endParaRPr sz="3002" kern="0">
              <a:solidFill>
                <a:sysClr val="windowText" lastClr="000000"/>
              </a:solidFill>
              <a:latin typeface="Gill Sans MT"/>
              <a:cs typeface="Gill Sans MT"/>
            </a:endParaRPr>
          </a:p>
          <a:p>
            <a:pPr algn="ctr" defTabSz="831738">
              <a:lnSpc>
                <a:spcPts val="3588"/>
              </a:lnSpc>
            </a:pPr>
            <a:r>
              <a:rPr sz="3002" b="1" kern="0" spc="-27" dirty="0">
                <a:solidFill>
                  <a:srgbClr val="FFFFFF"/>
                </a:solidFill>
                <a:latin typeface="Gill Sans MT"/>
                <a:cs typeface="Gill Sans MT"/>
              </a:rPr>
              <a:t>untrainable</a:t>
            </a:r>
            <a:r>
              <a:rPr sz="3002" b="1" kern="0" spc="-1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503" b="1" kern="0" spc="-14" baseline="4208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4503" b="1" kern="0" spc="-14" baseline="5050" dirty="0">
                <a:solidFill>
                  <a:srgbClr val="FF644E"/>
                </a:solidFill>
                <a:latin typeface="Gill Sans MT"/>
                <a:cs typeface="Gill Sans MT"/>
              </a:rPr>
              <a:t>frozen</a:t>
            </a:r>
            <a:r>
              <a:rPr sz="4503" b="1" kern="0" spc="-14" baseline="6734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4503" kern="0" baseline="6734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5238" y="880267"/>
            <a:ext cx="12413711" cy="7974880"/>
            <a:chOff x="466793" y="967750"/>
            <a:chExt cx="13647419" cy="8767445"/>
          </a:xfrm>
        </p:grpSpPr>
        <p:sp>
          <p:nvSpPr>
            <p:cNvPr id="9" name="object 9"/>
            <p:cNvSpPr/>
            <p:nvPr/>
          </p:nvSpPr>
          <p:spPr>
            <a:xfrm>
              <a:off x="11325204" y="993927"/>
              <a:ext cx="949325" cy="6799580"/>
            </a:xfrm>
            <a:custGeom>
              <a:avLst/>
              <a:gdLst/>
              <a:ahLst/>
              <a:cxnLst/>
              <a:rect l="l" t="t" r="r" b="b"/>
              <a:pathLst>
                <a:path w="949325" h="6799580">
                  <a:moveTo>
                    <a:pt x="272128" y="0"/>
                  </a:moveTo>
                  <a:lnTo>
                    <a:pt x="676641" y="0"/>
                  </a:lnTo>
                  <a:lnTo>
                    <a:pt x="730793" y="208"/>
                  </a:lnTo>
                  <a:lnTo>
                    <a:pt x="774465" y="1666"/>
                  </a:lnTo>
                  <a:lnTo>
                    <a:pt x="836353" y="13335"/>
                  </a:lnTo>
                  <a:lnTo>
                    <a:pt x="896877" y="51893"/>
                  </a:lnTo>
                  <a:lnTo>
                    <a:pt x="935434" y="112416"/>
                  </a:lnTo>
                  <a:lnTo>
                    <a:pt x="947103" y="174305"/>
                  </a:lnTo>
                  <a:lnTo>
                    <a:pt x="948561" y="217976"/>
                  </a:lnTo>
                  <a:lnTo>
                    <a:pt x="948770" y="272128"/>
                  </a:lnTo>
                  <a:lnTo>
                    <a:pt x="948770" y="6527225"/>
                  </a:lnTo>
                  <a:lnTo>
                    <a:pt x="948561" y="6581375"/>
                  </a:lnTo>
                  <a:lnTo>
                    <a:pt x="947103" y="6625045"/>
                  </a:lnTo>
                  <a:lnTo>
                    <a:pt x="935434" y="6686937"/>
                  </a:lnTo>
                  <a:lnTo>
                    <a:pt x="896877" y="6747462"/>
                  </a:lnTo>
                  <a:lnTo>
                    <a:pt x="836353" y="6786013"/>
                  </a:lnTo>
                  <a:lnTo>
                    <a:pt x="774465" y="6797685"/>
                  </a:lnTo>
                  <a:lnTo>
                    <a:pt x="730793" y="6799144"/>
                  </a:lnTo>
                  <a:lnTo>
                    <a:pt x="676641" y="6799353"/>
                  </a:lnTo>
                  <a:lnTo>
                    <a:pt x="272128" y="6799353"/>
                  </a:lnTo>
                  <a:lnTo>
                    <a:pt x="217976" y="6799144"/>
                  </a:lnTo>
                  <a:lnTo>
                    <a:pt x="174305" y="6797685"/>
                  </a:lnTo>
                  <a:lnTo>
                    <a:pt x="112416" y="6786013"/>
                  </a:lnTo>
                  <a:lnTo>
                    <a:pt x="51893" y="6747462"/>
                  </a:lnTo>
                  <a:lnTo>
                    <a:pt x="13335" y="6686937"/>
                  </a:lnTo>
                  <a:lnTo>
                    <a:pt x="1666" y="6625045"/>
                  </a:lnTo>
                  <a:lnTo>
                    <a:pt x="208" y="6581375"/>
                  </a:lnTo>
                  <a:lnTo>
                    <a:pt x="0" y="6527225"/>
                  </a:lnTo>
                  <a:lnTo>
                    <a:pt x="0" y="272128"/>
                  </a:lnTo>
                  <a:lnTo>
                    <a:pt x="208" y="217976"/>
                  </a:lnTo>
                  <a:lnTo>
                    <a:pt x="1666" y="174305"/>
                  </a:lnTo>
                  <a:lnTo>
                    <a:pt x="13335" y="112416"/>
                  </a:lnTo>
                  <a:lnTo>
                    <a:pt x="51893" y="51893"/>
                  </a:lnTo>
                  <a:lnTo>
                    <a:pt x="112416" y="13335"/>
                  </a:lnTo>
                  <a:lnTo>
                    <a:pt x="174305" y="1666"/>
                  </a:lnTo>
                  <a:lnTo>
                    <a:pt x="217976" y="208"/>
                  </a:lnTo>
                  <a:lnTo>
                    <a:pt x="272128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92970" y="8859112"/>
              <a:ext cx="2957830" cy="850265"/>
            </a:xfrm>
            <a:custGeom>
              <a:avLst/>
              <a:gdLst/>
              <a:ahLst/>
              <a:cxnLst/>
              <a:rect l="l" t="t" r="r" b="b"/>
              <a:pathLst>
                <a:path w="2957829" h="850265">
                  <a:moveTo>
                    <a:pt x="118201" y="0"/>
                  </a:moveTo>
                  <a:lnTo>
                    <a:pt x="2839400" y="0"/>
                  </a:lnTo>
                  <a:lnTo>
                    <a:pt x="2862923" y="90"/>
                  </a:lnTo>
                  <a:lnTo>
                    <a:pt x="2908770" y="5792"/>
                  </a:lnTo>
                  <a:lnTo>
                    <a:pt x="2944823" y="34690"/>
                  </a:lnTo>
                  <a:lnTo>
                    <a:pt x="2956881" y="75711"/>
                  </a:lnTo>
                  <a:lnTo>
                    <a:pt x="2957606" y="118201"/>
                  </a:lnTo>
                  <a:lnTo>
                    <a:pt x="2957606" y="731674"/>
                  </a:lnTo>
                  <a:lnTo>
                    <a:pt x="2956881" y="774164"/>
                  </a:lnTo>
                  <a:lnTo>
                    <a:pt x="2944823" y="815184"/>
                  </a:lnTo>
                  <a:lnTo>
                    <a:pt x="2908770" y="844083"/>
                  </a:lnTo>
                  <a:lnTo>
                    <a:pt x="2862923" y="849784"/>
                  </a:lnTo>
                  <a:lnTo>
                    <a:pt x="2839400" y="849874"/>
                  </a:lnTo>
                  <a:lnTo>
                    <a:pt x="118201" y="849874"/>
                  </a:lnTo>
                  <a:lnTo>
                    <a:pt x="75711" y="849150"/>
                  </a:lnTo>
                  <a:lnTo>
                    <a:pt x="34690" y="837099"/>
                  </a:lnTo>
                  <a:lnTo>
                    <a:pt x="5792" y="801045"/>
                  </a:lnTo>
                  <a:lnTo>
                    <a:pt x="90" y="755195"/>
                  </a:lnTo>
                  <a:lnTo>
                    <a:pt x="0" y="731674"/>
                  </a:lnTo>
                  <a:lnTo>
                    <a:pt x="0" y="118201"/>
                  </a:lnTo>
                  <a:lnTo>
                    <a:pt x="724" y="75711"/>
                  </a:lnTo>
                  <a:lnTo>
                    <a:pt x="12775" y="34690"/>
                  </a:lnTo>
                  <a:lnTo>
                    <a:pt x="48829" y="5792"/>
                  </a:lnTo>
                  <a:lnTo>
                    <a:pt x="94680" y="90"/>
                  </a:lnTo>
                  <a:lnTo>
                    <a:pt x="11820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2467259" y="6831090"/>
              <a:ext cx="1536065" cy="1020444"/>
            </a:xfrm>
            <a:custGeom>
              <a:avLst/>
              <a:gdLst/>
              <a:ahLst/>
              <a:cxnLst/>
              <a:rect l="l" t="t" r="r" b="b"/>
              <a:pathLst>
                <a:path w="1536065" h="1020445">
                  <a:moveTo>
                    <a:pt x="1535665" y="0"/>
                  </a:moveTo>
                  <a:lnTo>
                    <a:pt x="8721" y="1014296"/>
                  </a:lnTo>
                  <a:lnTo>
                    <a:pt x="0" y="102009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2392188" y="7803531"/>
              <a:ext cx="111760" cy="97790"/>
            </a:xfrm>
            <a:custGeom>
              <a:avLst/>
              <a:gdLst/>
              <a:ahLst/>
              <a:cxnLst/>
              <a:rect l="l" t="t" r="r" b="b"/>
              <a:pathLst>
                <a:path w="111759" h="97790">
                  <a:moveTo>
                    <a:pt x="55914" y="0"/>
                  </a:moveTo>
                  <a:lnTo>
                    <a:pt x="0" y="97483"/>
                  </a:lnTo>
                  <a:lnTo>
                    <a:pt x="111514" y="83725"/>
                  </a:lnTo>
                  <a:lnTo>
                    <a:pt x="55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686689" y="9286453"/>
              <a:ext cx="9838055" cy="262890"/>
            </a:xfrm>
            <a:custGeom>
              <a:avLst/>
              <a:gdLst/>
              <a:ahLst/>
              <a:cxnLst/>
              <a:rect l="l" t="t" r="r" b="b"/>
              <a:pathLst>
                <a:path w="9838055" h="262890">
                  <a:moveTo>
                    <a:pt x="9837611" y="262773"/>
                  </a:moveTo>
                  <a:lnTo>
                    <a:pt x="10467" y="279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596707" y="9236493"/>
              <a:ext cx="102235" cy="100965"/>
            </a:xfrm>
            <a:custGeom>
              <a:avLst/>
              <a:gdLst/>
              <a:ahLst/>
              <a:cxnLst/>
              <a:rect l="l" t="t" r="r" b="b"/>
              <a:pathLst>
                <a:path w="102235" h="100965">
                  <a:moveTo>
                    <a:pt x="101829" y="0"/>
                  </a:moveTo>
                  <a:lnTo>
                    <a:pt x="0" y="47558"/>
                  </a:lnTo>
                  <a:lnTo>
                    <a:pt x="99138" y="100489"/>
                  </a:lnTo>
                  <a:lnTo>
                    <a:pt x="1018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596030" y="8466988"/>
              <a:ext cx="949325" cy="271145"/>
            </a:xfrm>
            <a:custGeom>
              <a:avLst/>
              <a:gdLst/>
              <a:ahLst/>
              <a:cxnLst/>
              <a:rect l="l" t="t" r="r" b="b"/>
              <a:pathLst>
                <a:path w="949325" h="271145">
                  <a:moveTo>
                    <a:pt x="154988" y="0"/>
                  </a:moveTo>
                  <a:lnTo>
                    <a:pt x="793781" y="0"/>
                  </a:lnTo>
                  <a:lnTo>
                    <a:pt x="824290" y="110"/>
                  </a:lnTo>
                  <a:lnTo>
                    <a:pt x="868436" y="2975"/>
                  </a:lnTo>
                  <a:lnTo>
                    <a:pt x="919163" y="29606"/>
                  </a:lnTo>
                  <a:lnTo>
                    <a:pt x="941716" y="65008"/>
                  </a:lnTo>
                  <a:lnTo>
                    <a:pt x="948505" y="114970"/>
                  </a:lnTo>
                  <a:lnTo>
                    <a:pt x="948770" y="135377"/>
                  </a:lnTo>
                  <a:lnTo>
                    <a:pt x="948505" y="155783"/>
                  </a:lnTo>
                  <a:lnTo>
                    <a:pt x="941716" y="205744"/>
                  </a:lnTo>
                  <a:lnTo>
                    <a:pt x="919163" y="241146"/>
                  </a:lnTo>
                  <a:lnTo>
                    <a:pt x="883761" y="263699"/>
                  </a:lnTo>
                  <a:lnTo>
                    <a:pt x="824290" y="270642"/>
                  </a:lnTo>
                  <a:lnTo>
                    <a:pt x="793781" y="270753"/>
                  </a:lnTo>
                  <a:lnTo>
                    <a:pt x="154988" y="270753"/>
                  </a:lnTo>
                  <a:lnTo>
                    <a:pt x="99876" y="269871"/>
                  </a:lnTo>
                  <a:lnTo>
                    <a:pt x="45968" y="254296"/>
                  </a:lnTo>
                  <a:lnTo>
                    <a:pt x="16457" y="224784"/>
                  </a:lnTo>
                  <a:lnTo>
                    <a:pt x="1294" y="175678"/>
                  </a:lnTo>
                  <a:lnTo>
                    <a:pt x="0" y="135377"/>
                  </a:lnTo>
                  <a:lnTo>
                    <a:pt x="264" y="114970"/>
                  </a:lnTo>
                  <a:lnTo>
                    <a:pt x="7053" y="65008"/>
                  </a:lnTo>
                  <a:lnTo>
                    <a:pt x="29606" y="29606"/>
                  </a:lnTo>
                  <a:lnTo>
                    <a:pt x="65008" y="7053"/>
                  </a:lnTo>
                  <a:lnTo>
                    <a:pt x="124480" y="110"/>
                  </a:lnTo>
                  <a:lnTo>
                    <a:pt x="154988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640115" y="8130390"/>
              <a:ext cx="5463540" cy="401320"/>
            </a:xfrm>
            <a:custGeom>
              <a:avLst/>
              <a:gdLst/>
              <a:ahLst/>
              <a:cxnLst/>
              <a:rect l="l" t="t" r="r" b="b"/>
              <a:pathLst>
                <a:path w="5463540" h="401320">
                  <a:moveTo>
                    <a:pt x="5463224" y="0"/>
                  </a:moveTo>
                  <a:lnTo>
                    <a:pt x="10442" y="400294"/>
                  </a:lnTo>
                  <a:lnTo>
                    <a:pt x="0" y="40106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550273" y="8480558"/>
              <a:ext cx="104139" cy="100330"/>
            </a:xfrm>
            <a:custGeom>
              <a:avLst/>
              <a:gdLst/>
              <a:ahLst/>
              <a:cxnLst/>
              <a:rect l="l" t="t" r="r" b="b"/>
              <a:pathLst>
                <a:path w="104140" h="100329">
                  <a:moveTo>
                    <a:pt x="96562" y="0"/>
                  </a:moveTo>
                  <a:lnTo>
                    <a:pt x="0" y="57485"/>
                  </a:lnTo>
                  <a:lnTo>
                    <a:pt x="103923" y="100248"/>
                  </a:lnTo>
                  <a:lnTo>
                    <a:pt x="965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1325204" y="7887780"/>
              <a:ext cx="949325" cy="850265"/>
            </a:xfrm>
            <a:custGeom>
              <a:avLst/>
              <a:gdLst/>
              <a:ahLst/>
              <a:cxnLst/>
              <a:rect l="l" t="t" r="r" b="b"/>
              <a:pathLst>
                <a:path w="949325" h="850265">
                  <a:moveTo>
                    <a:pt x="272128" y="0"/>
                  </a:moveTo>
                  <a:lnTo>
                    <a:pt x="676641" y="0"/>
                  </a:lnTo>
                  <a:lnTo>
                    <a:pt x="730793" y="208"/>
                  </a:lnTo>
                  <a:lnTo>
                    <a:pt x="774465" y="1666"/>
                  </a:lnTo>
                  <a:lnTo>
                    <a:pt x="836353" y="13335"/>
                  </a:lnTo>
                  <a:lnTo>
                    <a:pt x="896877" y="51893"/>
                  </a:lnTo>
                  <a:lnTo>
                    <a:pt x="935434" y="112416"/>
                  </a:lnTo>
                  <a:lnTo>
                    <a:pt x="947103" y="174305"/>
                  </a:lnTo>
                  <a:lnTo>
                    <a:pt x="948561" y="217976"/>
                  </a:lnTo>
                  <a:lnTo>
                    <a:pt x="948770" y="272128"/>
                  </a:lnTo>
                  <a:lnTo>
                    <a:pt x="948770" y="577746"/>
                  </a:lnTo>
                  <a:lnTo>
                    <a:pt x="948561" y="631899"/>
                  </a:lnTo>
                  <a:lnTo>
                    <a:pt x="947103" y="675570"/>
                  </a:lnTo>
                  <a:lnTo>
                    <a:pt x="935434" y="737458"/>
                  </a:lnTo>
                  <a:lnTo>
                    <a:pt x="896877" y="797981"/>
                  </a:lnTo>
                  <a:lnTo>
                    <a:pt x="836353" y="836539"/>
                  </a:lnTo>
                  <a:lnTo>
                    <a:pt x="774465" y="848207"/>
                  </a:lnTo>
                  <a:lnTo>
                    <a:pt x="730793" y="849666"/>
                  </a:lnTo>
                  <a:lnTo>
                    <a:pt x="676641" y="849874"/>
                  </a:lnTo>
                  <a:lnTo>
                    <a:pt x="272128" y="849874"/>
                  </a:lnTo>
                  <a:lnTo>
                    <a:pt x="217976" y="849666"/>
                  </a:lnTo>
                  <a:lnTo>
                    <a:pt x="174305" y="848207"/>
                  </a:lnTo>
                  <a:lnTo>
                    <a:pt x="112416" y="836539"/>
                  </a:lnTo>
                  <a:lnTo>
                    <a:pt x="51893" y="797981"/>
                  </a:lnTo>
                  <a:lnTo>
                    <a:pt x="13335" y="737458"/>
                  </a:lnTo>
                  <a:lnTo>
                    <a:pt x="1666" y="675570"/>
                  </a:lnTo>
                  <a:lnTo>
                    <a:pt x="208" y="631899"/>
                  </a:lnTo>
                  <a:lnTo>
                    <a:pt x="0" y="577746"/>
                  </a:lnTo>
                  <a:lnTo>
                    <a:pt x="0" y="272128"/>
                  </a:lnTo>
                  <a:lnTo>
                    <a:pt x="208" y="217976"/>
                  </a:lnTo>
                  <a:lnTo>
                    <a:pt x="1666" y="174305"/>
                  </a:lnTo>
                  <a:lnTo>
                    <a:pt x="13335" y="112416"/>
                  </a:lnTo>
                  <a:lnTo>
                    <a:pt x="51893" y="51893"/>
                  </a:lnTo>
                  <a:lnTo>
                    <a:pt x="112416" y="13335"/>
                  </a:lnTo>
                  <a:lnTo>
                    <a:pt x="174305" y="1666"/>
                  </a:lnTo>
                  <a:lnTo>
                    <a:pt x="217976" y="208"/>
                  </a:lnTo>
                  <a:lnTo>
                    <a:pt x="272128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730711" y="5628495"/>
            <a:ext cx="5032024" cy="3898877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61803" defTabSz="831738">
              <a:spcBef>
                <a:spcPts val="86"/>
              </a:spcBef>
            </a:pPr>
            <a:r>
              <a:rPr sz="3002" b="1" kern="0" spc="82" dirty="0">
                <a:solidFill>
                  <a:srgbClr val="FFFFFF"/>
                </a:solidFill>
                <a:latin typeface="Gill Sans MT"/>
                <a:cs typeface="Gill Sans MT"/>
              </a:rPr>
              <a:t>Only</a:t>
            </a:r>
            <a:r>
              <a:rPr sz="3002" b="1" kern="0" spc="-10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dirty="0">
                <a:solidFill>
                  <a:srgbClr val="00A2FF"/>
                </a:solidFill>
                <a:latin typeface="Gill Sans MT"/>
                <a:cs typeface="Gill Sans MT"/>
              </a:rPr>
              <a:t>last</a:t>
            </a:r>
            <a:r>
              <a:rPr sz="3002" b="1" kern="0" spc="-91" dirty="0">
                <a:solidFill>
                  <a:srgbClr val="00A2FF"/>
                </a:solidFill>
                <a:latin typeface="Gill Sans MT"/>
                <a:cs typeface="Gill Sans MT"/>
              </a:rPr>
              <a:t> </a:t>
            </a:r>
            <a:r>
              <a:rPr sz="3002" b="1" kern="0" dirty="0">
                <a:solidFill>
                  <a:srgbClr val="00A2FF"/>
                </a:solidFill>
                <a:latin typeface="Gill Sans MT"/>
                <a:cs typeface="Gill Sans MT"/>
              </a:rPr>
              <a:t>layers</a:t>
            </a:r>
            <a:r>
              <a:rPr sz="3002" b="1" kern="0" spc="-86" dirty="0">
                <a:solidFill>
                  <a:srgbClr val="00A2FF"/>
                </a:solidFill>
                <a:latin typeface="Gill Sans MT"/>
                <a:cs typeface="Gill Sans MT"/>
              </a:rPr>
              <a:t> </a:t>
            </a:r>
            <a:r>
              <a:rPr sz="3002" b="1" kern="0" spc="-264" dirty="0">
                <a:solidFill>
                  <a:srgbClr val="FFFFFF"/>
                </a:solidFill>
                <a:latin typeface="Gill Sans MT"/>
                <a:cs typeface="Gill Sans MT"/>
              </a:rPr>
              <a:t>are</a:t>
            </a:r>
            <a:r>
              <a:rPr sz="3002" b="1" kern="0" spc="-7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55" dirty="0">
                <a:solidFill>
                  <a:srgbClr val="FFFFFF"/>
                </a:solidFill>
                <a:latin typeface="Gill Sans MT"/>
                <a:cs typeface="Gill Sans MT"/>
              </a:rPr>
              <a:t>trainable</a:t>
            </a:r>
            <a:endParaRPr sz="3002" kern="0" dirty="0">
              <a:solidFill>
                <a:sysClr val="windowText" lastClr="000000"/>
              </a:solidFill>
              <a:latin typeface="Gill Sans MT"/>
              <a:cs typeface="Gill Sans MT"/>
            </a:endParaRPr>
          </a:p>
          <a:p>
            <a:pPr defTabSz="831738">
              <a:spcBef>
                <a:spcPts val="1296"/>
              </a:spcBef>
            </a:pPr>
            <a:endParaRPr sz="3002" kern="0" dirty="0">
              <a:solidFill>
                <a:sysClr val="windowText" lastClr="000000"/>
              </a:solidFill>
              <a:latin typeface="Gill Sans MT"/>
              <a:cs typeface="Gill Sans MT"/>
            </a:endParaRPr>
          </a:p>
          <a:p>
            <a:pPr marL="194072" marR="326919" indent="-131692" defTabSz="831738">
              <a:lnSpc>
                <a:spcPct val="107100"/>
              </a:lnSpc>
              <a:tabLst>
                <a:tab pos="4407057" algn="l"/>
              </a:tabLst>
            </a:pPr>
            <a:r>
              <a:rPr sz="3002" b="1" kern="0" spc="77" dirty="0">
                <a:solidFill>
                  <a:srgbClr val="FFFFFF"/>
                </a:solidFill>
                <a:latin typeface="Gill Sans MT"/>
                <a:cs typeface="Gill Sans MT"/>
              </a:rPr>
              <a:t>Final</a:t>
            </a:r>
            <a:r>
              <a:rPr sz="3002" b="1" kern="0" spc="-82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layer</a:t>
            </a:r>
            <a:r>
              <a:rPr sz="3002" b="1" kern="0" spc="-7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82" dirty="0">
                <a:solidFill>
                  <a:srgbClr val="FFFFFF"/>
                </a:solidFill>
                <a:latin typeface="Gill Sans MT"/>
                <a:cs typeface="Gill Sans MT"/>
              </a:rPr>
              <a:t>output</a:t>
            </a:r>
            <a:r>
              <a:rPr sz="3002" b="1" kern="0" spc="-7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132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3002" b="1" kern="0" spc="-132" dirty="0">
                <a:solidFill>
                  <a:srgbClr val="61D836"/>
                </a:solidFill>
                <a:latin typeface="Gill Sans MT"/>
                <a:cs typeface="Gill Sans MT"/>
              </a:rPr>
              <a:t>same</a:t>
            </a:r>
            <a:r>
              <a:rPr sz="3002" b="1" kern="0" spc="-73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3002" b="1" kern="0" spc="-23" dirty="0">
                <a:solidFill>
                  <a:srgbClr val="61D836"/>
                </a:solidFill>
                <a:latin typeface="Gill Sans MT"/>
                <a:cs typeface="Gill Sans MT"/>
              </a:rPr>
              <a:t>as </a:t>
            </a:r>
            <a:r>
              <a:rPr sz="3002" b="1" kern="0" spc="-155" dirty="0">
                <a:solidFill>
                  <a:srgbClr val="61D836"/>
                </a:solidFill>
                <a:latin typeface="Gill Sans MT"/>
                <a:cs typeface="Gill Sans MT"/>
              </a:rPr>
              <a:t>number</a:t>
            </a:r>
            <a:r>
              <a:rPr sz="3002" b="1" kern="0" spc="-73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3002" b="1" kern="0" spc="-55" dirty="0">
                <a:solidFill>
                  <a:srgbClr val="61D836"/>
                </a:solidFill>
                <a:latin typeface="Gill Sans MT"/>
                <a:cs typeface="Gill Sans MT"/>
              </a:rPr>
              <a:t>of</a:t>
            </a:r>
            <a:r>
              <a:rPr sz="3002" b="1" kern="0" spc="-118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3002" b="1" kern="0" spc="-9" dirty="0">
                <a:solidFill>
                  <a:srgbClr val="61D836"/>
                </a:solidFill>
                <a:latin typeface="Gill Sans MT"/>
                <a:cs typeface="Gill Sans MT"/>
              </a:rPr>
              <a:t>classes</a:t>
            </a:r>
            <a:r>
              <a:rPr sz="3002" b="1" kern="0" dirty="0">
                <a:solidFill>
                  <a:srgbClr val="61D836"/>
                </a:solidFill>
                <a:latin typeface="Gill Sans MT"/>
                <a:cs typeface="Gill Sans MT"/>
              </a:rPr>
              <a:t>	</a:t>
            </a:r>
            <a:r>
              <a:rPr sz="3002" b="1" kern="0" spc="45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002" kern="0" dirty="0">
              <a:solidFill>
                <a:sysClr val="windowText" lastClr="000000"/>
              </a:solidFill>
              <a:latin typeface="Gill Sans MT"/>
              <a:cs typeface="Gill Sans MT"/>
            </a:endParaRPr>
          </a:p>
          <a:p>
            <a:pPr defTabSz="831738">
              <a:spcBef>
                <a:spcPts val="323"/>
              </a:spcBef>
            </a:pPr>
            <a:endParaRPr sz="3002" kern="0" dirty="0">
              <a:solidFill>
                <a:sysClr val="windowText" lastClr="000000"/>
              </a:solidFill>
              <a:latin typeface="Gill Sans MT"/>
              <a:cs typeface="Gill Sans MT"/>
            </a:endParaRPr>
          </a:p>
          <a:p>
            <a:pPr marL="11552" marR="771668" algn="ctr" defTabSz="831738">
              <a:lnSpc>
                <a:spcPts val="3375"/>
              </a:lnSpc>
              <a:spcBef>
                <a:spcPts val="5"/>
              </a:spcBef>
            </a:pPr>
            <a:r>
              <a:rPr sz="3002" b="1" kern="0" spc="-77" dirty="0">
                <a:solidFill>
                  <a:srgbClr val="EF5FA7"/>
                </a:solidFill>
                <a:latin typeface="Gill Sans MT"/>
                <a:cs typeface="Gill Sans MT"/>
              </a:rPr>
              <a:t>Less</a:t>
            </a:r>
            <a:r>
              <a:rPr sz="3002" b="1" kern="0" spc="-132" dirty="0">
                <a:solidFill>
                  <a:srgbClr val="EF5FA7"/>
                </a:solidFill>
                <a:latin typeface="Gill Sans MT"/>
                <a:cs typeface="Gill Sans MT"/>
              </a:rPr>
              <a:t> </a:t>
            </a:r>
            <a:r>
              <a:rPr sz="3002" b="1" kern="0" spc="-77" dirty="0">
                <a:solidFill>
                  <a:srgbClr val="EF5FA7"/>
                </a:solidFill>
                <a:latin typeface="Gill Sans MT"/>
                <a:cs typeface="Gill Sans MT"/>
              </a:rPr>
              <a:t>trainable</a:t>
            </a:r>
            <a:r>
              <a:rPr sz="3002" b="1" kern="0" spc="-127" dirty="0">
                <a:solidFill>
                  <a:srgbClr val="EF5FA7"/>
                </a:solidFill>
                <a:latin typeface="Gill Sans MT"/>
                <a:cs typeface="Gill Sans MT"/>
              </a:rPr>
              <a:t> </a:t>
            </a:r>
            <a:r>
              <a:rPr sz="3002" b="1" kern="0" spc="-205" dirty="0">
                <a:solidFill>
                  <a:srgbClr val="EF5FA7"/>
                </a:solidFill>
                <a:latin typeface="Gill Sans MT"/>
                <a:cs typeface="Gill Sans MT"/>
              </a:rPr>
              <a:t>parameters </a:t>
            </a:r>
            <a:r>
              <a:rPr sz="3002" b="1" kern="0" spc="-214" dirty="0">
                <a:solidFill>
                  <a:srgbClr val="FFFFFF"/>
                </a:solidFill>
                <a:latin typeface="Gill Sans MT"/>
                <a:cs typeface="Gill Sans MT"/>
              </a:rPr>
              <a:t>because</a:t>
            </a:r>
            <a:r>
              <a:rPr sz="3002" b="1" kern="0" spc="-7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114" dirty="0">
                <a:solidFill>
                  <a:srgbClr val="FFFFFF"/>
                </a:solidFill>
                <a:latin typeface="Gill Sans MT"/>
                <a:cs typeface="Gill Sans MT"/>
              </a:rPr>
              <a:t>many</a:t>
            </a:r>
            <a:r>
              <a:rPr sz="3002" b="1" kern="0" spc="-96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dirty="0">
                <a:solidFill>
                  <a:srgbClr val="FFFFFF"/>
                </a:solidFill>
                <a:latin typeface="Gill Sans MT"/>
                <a:cs typeface="Gill Sans MT"/>
              </a:rPr>
              <a:t>layers</a:t>
            </a:r>
            <a:r>
              <a:rPr sz="3002" b="1" kern="0" spc="-82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002" b="1" kern="0" spc="-287" dirty="0">
                <a:solidFill>
                  <a:srgbClr val="FFFFFF"/>
                </a:solidFill>
                <a:latin typeface="Gill Sans MT"/>
                <a:cs typeface="Gill Sans MT"/>
              </a:rPr>
              <a:t>are </a:t>
            </a:r>
            <a:r>
              <a:rPr sz="3002" b="1" kern="0" spc="-9" dirty="0">
                <a:solidFill>
                  <a:srgbClr val="FFFFFF"/>
                </a:solidFill>
                <a:latin typeface="Gill Sans MT"/>
                <a:cs typeface="Gill Sans MT"/>
              </a:rPr>
              <a:t>frozen</a:t>
            </a:r>
            <a:endParaRPr sz="3002" kern="0" dirty="0">
              <a:solidFill>
                <a:sysClr val="windowText" lastClr="000000"/>
              </a:solidFill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7720" y="210312"/>
            <a:ext cx="18287999" cy="1046987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2400" y="268127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Outline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153860" y="329511"/>
            <a:ext cx="676940" cy="868955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F0A6B-9D66-48B1-B13F-7CE7DB530AD8}"/>
              </a:ext>
            </a:extLst>
          </p:cNvPr>
          <p:cNvSpPr txBox="1"/>
          <p:nvPr/>
        </p:nvSpPr>
        <p:spPr>
          <a:xfrm>
            <a:off x="571500" y="1536085"/>
            <a:ext cx="17145000" cy="2737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7481"/>
              </a:lnSpc>
              <a:buFont typeface="Arial" panose="020B0604020202020204" pitchFamily="34" charset="0"/>
              <a:buChar char="•"/>
            </a:pPr>
            <a:r>
              <a:rPr lang="en-US" sz="3600" spc="420" dirty="0">
                <a:latin typeface="Norwester"/>
                <a:ea typeface="Norwester"/>
                <a:cs typeface="Norwester"/>
                <a:sym typeface="Norwester"/>
              </a:rPr>
              <a:t>Transfer Learning</a:t>
            </a:r>
          </a:p>
          <a:p>
            <a:pPr marL="571500" indent="-571500">
              <a:lnSpc>
                <a:spcPts val="7481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Coding Session - Tumor Detector Using Transfer Learning</a:t>
            </a:r>
          </a:p>
          <a:p>
            <a:pPr marL="571500" indent="-571500" algn="l">
              <a:lnSpc>
                <a:spcPts val="7481"/>
              </a:lnSpc>
              <a:buFont typeface="Arial" panose="020B0604020202020204" pitchFamily="34" charset="0"/>
              <a:buChar char="•"/>
            </a:pPr>
            <a:endParaRPr lang="en-US" sz="3600" spc="420" dirty="0">
              <a:latin typeface="Norwester"/>
              <a:ea typeface="Norwester"/>
              <a:cs typeface="Norwester"/>
              <a:sym typeface="Norwe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1332D-EF21-B84F-910D-13B947786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6743"/>
            <a:ext cx="17830800" cy="9070257"/>
          </a:xfrm>
        </p:spPr>
        <p:txBody>
          <a:bodyPr>
            <a:noAutofit/>
          </a:bodyPr>
          <a:lstStyle/>
          <a:p>
            <a:pPr marL="0">
              <a:spcAft>
                <a:spcPts val="900"/>
              </a:spcAft>
            </a:pPr>
            <a:r>
              <a:rPr lang="en-US" sz="3100" i="1" dirty="0"/>
              <a:t>Transfer learning is a paradigm in which a model pre‑trained on one task is repurposed to initialize learning on a related task. </a:t>
            </a:r>
          </a:p>
          <a:p>
            <a:pPr marL="0">
              <a:spcAft>
                <a:spcPts val="900"/>
              </a:spcAft>
            </a:pPr>
            <a:r>
              <a:rPr lang="en-US" sz="3100" dirty="0"/>
              <a:t>Surely someone has spent the time crafting the right model for the job… with transfer learning you can reuse that pre‑trained model as a starting point for your own similar task, dramatically cutting down on training time and computational cost.</a:t>
            </a:r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CA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5F7F0-4AF0-D241-AACA-3C9740087A88}"/>
              </a:ext>
            </a:extLst>
          </p:cNvPr>
          <p:cNvSpPr txBox="1">
            <a:spLocks/>
          </p:cNvSpPr>
          <p:nvPr/>
        </p:nvSpPr>
        <p:spPr>
          <a:xfrm>
            <a:off x="17591161" y="9563100"/>
            <a:ext cx="479278" cy="59075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1A16757-6B7D-461C-8684-3415AA8CD197}" type="slidenum">
              <a:rPr lang="en-US" sz="3750"/>
              <a:pPr algn="ctr"/>
              <a:t>3</a:t>
            </a:fld>
            <a:endParaRPr lang="en-US" sz="3750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00C61B24-029C-BA82-C0C4-82AA4D5D9B8C}"/>
              </a:ext>
            </a:extLst>
          </p:cNvPr>
          <p:cNvGrpSpPr/>
          <p:nvPr/>
        </p:nvGrpSpPr>
        <p:grpSpPr>
          <a:xfrm rot="-10800000">
            <a:off x="17720" y="210312"/>
            <a:ext cx="18287999" cy="1046987"/>
            <a:chOff x="0" y="0"/>
            <a:chExt cx="5146429" cy="341605"/>
          </a:xfrm>
          <a:solidFill>
            <a:schemeClr val="tx1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B394F23-5BD2-2F23-E797-976640B95032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1EEBC1AE-6C3D-38BA-2A16-D82625DD57EA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id="{17AD4E81-C36C-471F-F317-B70D7C41963F}"/>
              </a:ext>
            </a:extLst>
          </p:cNvPr>
          <p:cNvSpPr txBox="1"/>
          <p:nvPr/>
        </p:nvSpPr>
        <p:spPr>
          <a:xfrm>
            <a:off x="152400" y="268127"/>
            <a:ext cx="11654806" cy="91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6000" spc="545" dirty="0">
                <a:solidFill>
                  <a:schemeClr val="bg1"/>
                </a:solidFill>
              </a:rPr>
              <a:t>“What</a:t>
            </a:r>
            <a:r>
              <a:rPr lang="en-US" sz="6000" spc="-490" dirty="0">
                <a:solidFill>
                  <a:schemeClr val="bg1"/>
                </a:solidFill>
              </a:rPr>
              <a:t> </a:t>
            </a:r>
            <a:r>
              <a:rPr lang="en-US" sz="6000" spc="355" dirty="0">
                <a:solidFill>
                  <a:schemeClr val="bg1"/>
                </a:solidFill>
              </a:rPr>
              <a:t>is</a:t>
            </a:r>
            <a:r>
              <a:rPr lang="en-US" sz="6000" spc="-484" dirty="0">
                <a:solidFill>
                  <a:schemeClr val="bg1"/>
                </a:solidFill>
              </a:rPr>
              <a:t> </a:t>
            </a:r>
            <a:r>
              <a:rPr lang="en-US" sz="6000" spc="465" dirty="0">
                <a:solidFill>
                  <a:schemeClr val="bg1"/>
                </a:solidFill>
              </a:rPr>
              <a:t>transfer</a:t>
            </a:r>
            <a:r>
              <a:rPr lang="en-US" sz="6000" spc="-484" dirty="0">
                <a:solidFill>
                  <a:schemeClr val="bg1"/>
                </a:solidFill>
              </a:rPr>
              <a:t> </a:t>
            </a:r>
            <a:r>
              <a:rPr lang="en-US" sz="6000" spc="390" dirty="0">
                <a:solidFill>
                  <a:schemeClr val="bg1"/>
                </a:solidFill>
              </a:rPr>
              <a:t>learning?”</a:t>
            </a:r>
            <a:endParaRPr lang="en-US" sz="5754" spc="420" dirty="0">
              <a:solidFill>
                <a:schemeClr val="bg1"/>
              </a:solidFill>
              <a:latin typeface="Norwester"/>
              <a:ea typeface="Norwester"/>
              <a:cs typeface="Norwester"/>
              <a:sym typeface="Norwester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1011554B-A4EE-1115-4745-6ABDF0DE4442}"/>
              </a:ext>
            </a:extLst>
          </p:cNvPr>
          <p:cNvSpPr/>
          <p:nvPr/>
        </p:nvSpPr>
        <p:spPr>
          <a:xfrm>
            <a:off x="17153860" y="329511"/>
            <a:ext cx="676940" cy="868955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55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2E23A-6EEC-3A19-B6D7-637343A2B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0F8EA-E227-7693-449B-6D5792CD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6743"/>
            <a:ext cx="17830800" cy="9070257"/>
          </a:xfrm>
        </p:spPr>
        <p:txBody>
          <a:bodyPr>
            <a:no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sz="3100" b="1" i="1" dirty="0"/>
              <a:t>CNN Feature Hierarchy and Classification</a:t>
            </a:r>
          </a:p>
          <a:p>
            <a:pPr marL="0">
              <a:spcAft>
                <a:spcPts val="900"/>
              </a:spcAft>
            </a:pPr>
            <a:r>
              <a:rPr lang="en-US" sz="3100" i="1" dirty="0"/>
              <a:t>Initial convolutional layers apply filters over local receptive fields to detect simple patterns (e.g. edges, lines).</a:t>
            </a:r>
          </a:p>
          <a:p>
            <a:pPr marL="0">
              <a:spcAft>
                <a:spcPts val="900"/>
              </a:spcAft>
            </a:pPr>
            <a:r>
              <a:rPr lang="en-US" sz="3100" i="1" dirty="0"/>
              <a:t>Deeper convolutional layers integrate these basic features into increasingly complex representations.</a:t>
            </a:r>
          </a:p>
          <a:p>
            <a:pPr marL="0">
              <a:spcAft>
                <a:spcPts val="900"/>
              </a:spcAft>
            </a:pPr>
            <a:r>
              <a:rPr lang="en-US" sz="3100" i="1" dirty="0"/>
              <a:t>Pooling layers </a:t>
            </a:r>
            <a:r>
              <a:rPr lang="en-US" sz="3100" i="1" dirty="0" err="1"/>
              <a:t>downsample</a:t>
            </a:r>
            <a:r>
              <a:rPr lang="en-US" sz="3100" i="1" dirty="0"/>
              <a:t> feature maps, reducing spatial dimensions while retaining salient information.</a:t>
            </a:r>
          </a:p>
          <a:p>
            <a:pPr marL="0">
              <a:spcAft>
                <a:spcPts val="900"/>
              </a:spcAft>
            </a:pPr>
            <a:r>
              <a:rPr lang="en-US" sz="3100" i="1" dirty="0"/>
              <a:t>Final fully connected layers use the resulting feature hierarchy to perform task‑specific classification (e.g. Healthy, Viral Pneumonia, COVID‑19, Bacterial Pneumonia).</a:t>
            </a: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US" sz="3100" dirty="0"/>
          </a:p>
          <a:p>
            <a:pPr marL="0">
              <a:spcAft>
                <a:spcPts val="900"/>
              </a:spcAft>
            </a:pPr>
            <a:endParaRPr lang="en-CA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A6109-D92B-83CD-162D-D2D41E11608F}"/>
              </a:ext>
            </a:extLst>
          </p:cNvPr>
          <p:cNvSpPr txBox="1">
            <a:spLocks/>
          </p:cNvSpPr>
          <p:nvPr/>
        </p:nvSpPr>
        <p:spPr>
          <a:xfrm>
            <a:off x="17591161" y="9563100"/>
            <a:ext cx="479278" cy="59075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1A16757-6B7D-461C-8684-3415AA8CD197}" type="slidenum">
              <a:rPr lang="en-US" sz="3750"/>
              <a:pPr algn="ctr"/>
              <a:t>4</a:t>
            </a:fld>
            <a:endParaRPr lang="en-US" sz="3750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DAB9C002-116E-F75B-4368-A02C99528F24}"/>
              </a:ext>
            </a:extLst>
          </p:cNvPr>
          <p:cNvGrpSpPr/>
          <p:nvPr/>
        </p:nvGrpSpPr>
        <p:grpSpPr>
          <a:xfrm rot="-10800000">
            <a:off x="17720" y="210312"/>
            <a:ext cx="18287999" cy="1046987"/>
            <a:chOff x="0" y="0"/>
            <a:chExt cx="5146429" cy="341605"/>
          </a:xfrm>
          <a:solidFill>
            <a:schemeClr val="tx1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DA9E3EEF-38C4-CC5F-CD6E-CCE2FD9A05C8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2E52E25F-F81D-F9CF-E5EE-A2A827B0098E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id="{327A6AEB-A059-712C-50A5-F83DCA8945D9}"/>
              </a:ext>
            </a:extLst>
          </p:cNvPr>
          <p:cNvSpPr txBox="1"/>
          <p:nvPr/>
        </p:nvSpPr>
        <p:spPr>
          <a:xfrm>
            <a:off x="152400" y="268127"/>
            <a:ext cx="11654806" cy="91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6000" spc="545" dirty="0">
                <a:solidFill>
                  <a:schemeClr val="bg1"/>
                </a:solidFill>
              </a:rPr>
              <a:t>CNN Review</a:t>
            </a:r>
            <a:endParaRPr lang="en-US" sz="5754" spc="420" dirty="0">
              <a:solidFill>
                <a:schemeClr val="bg1"/>
              </a:solidFill>
              <a:latin typeface="Norwester"/>
              <a:ea typeface="Norwester"/>
              <a:cs typeface="Norwester"/>
              <a:sym typeface="Norwester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B97FF4EB-9313-7E2A-2F8D-0163ED2504F7}"/>
              </a:ext>
            </a:extLst>
          </p:cNvPr>
          <p:cNvSpPr/>
          <p:nvPr/>
        </p:nvSpPr>
        <p:spPr>
          <a:xfrm>
            <a:off x="17153860" y="329511"/>
            <a:ext cx="676940" cy="868955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E4B9C4-2E7A-5BCD-D250-253056E09EC8}"/>
              </a:ext>
            </a:extLst>
          </p:cNvPr>
          <p:cNvGrpSpPr/>
          <p:nvPr/>
        </p:nvGrpSpPr>
        <p:grpSpPr>
          <a:xfrm>
            <a:off x="725864" y="4838699"/>
            <a:ext cx="17104936" cy="5858851"/>
            <a:chOff x="725133" y="1750236"/>
            <a:chExt cx="11351675" cy="47181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CE408F-D0E7-49EC-BE38-F36DC76481E2}"/>
                </a:ext>
              </a:extLst>
            </p:cNvPr>
            <p:cNvGrpSpPr/>
            <p:nvPr/>
          </p:nvGrpSpPr>
          <p:grpSpPr>
            <a:xfrm>
              <a:off x="725133" y="1794105"/>
              <a:ext cx="10653894" cy="4674288"/>
              <a:chOff x="725133" y="1794105"/>
              <a:chExt cx="10653894" cy="467428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83B60AD-B582-1163-4B77-7F3DB8D32A6C}"/>
                  </a:ext>
                </a:extLst>
              </p:cNvPr>
              <p:cNvGrpSpPr/>
              <p:nvPr/>
            </p:nvGrpSpPr>
            <p:grpSpPr>
              <a:xfrm>
                <a:off x="725133" y="1794105"/>
                <a:ext cx="10653894" cy="4674288"/>
                <a:chOff x="725133" y="1794105"/>
                <a:chExt cx="10653894" cy="4674288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0293637B-D1E6-68DF-E58A-84B5B751EEAB}"/>
                    </a:ext>
                  </a:extLst>
                </p:cNvPr>
                <p:cNvGrpSpPr/>
                <p:nvPr/>
              </p:nvGrpSpPr>
              <p:grpSpPr>
                <a:xfrm>
                  <a:off x="725133" y="2493760"/>
                  <a:ext cx="7487530" cy="3974633"/>
                  <a:chOff x="725133" y="2493760"/>
                  <a:chExt cx="7487530" cy="3974633"/>
                </a:xfrm>
              </p:grpSpPr>
              <p:pic>
                <p:nvPicPr>
                  <p:cNvPr id="73" name="Graphic 72">
                    <a:extLst>
                      <a:ext uri="{FF2B5EF4-FFF2-40B4-BE49-F238E27FC236}">
                        <a16:creationId xmlns:a16="http://schemas.microsoft.com/office/drawing/2014/main" id="{8A69BDBF-F2A7-3B28-479E-8D02DE171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 l="26311" t="27937" r="3268"/>
                  <a:stretch/>
                </p:blipFill>
                <p:spPr>
                  <a:xfrm>
                    <a:off x="725133" y="2564899"/>
                    <a:ext cx="7373074" cy="3903494"/>
                  </a:xfrm>
                  <a:prstGeom prst="rect">
                    <a:avLst/>
                  </a:prstGeom>
                </p:spPr>
              </p:pic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CDDA25E5-C139-4676-3E59-C2B6CB488080}"/>
                      </a:ext>
                    </a:extLst>
                  </p:cNvPr>
                  <p:cNvSpPr/>
                  <p:nvPr/>
                </p:nvSpPr>
                <p:spPr>
                  <a:xfrm>
                    <a:off x="6461311" y="2493760"/>
                    <a:ext cx="127747" cy="18241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A3B3E1BD-F8F9-717A-E200-06E01D4EB036}"/>
                      </a:ext>
                    </a:extLst>
                  </p:cNvPr>
                  <p:cNvSpPr/>
                  <p:nvPr/>
                </p:nvSpPr>
                <p:spPr>
                  <a:xfrm>
                    <a:off x="8033417" y="3784680"/>
                    <a:ext cx="179246" cy="43223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3FCBC47B-1B4F-A81B-B253-905B42D4EBCD}"/>
                    </a:ext>
                  </a:extLst>
                </p:cNvPr>
                <p:cNvGrpSpPr/>
                <p:nvPr/>
              </p:nvGrpSpPr>
              <p:grpSpPr>
                <a:xfrm>
                  <a:off x="6993929" y="1794105"/>
                  <a:ext cx="4385098" cy="3446760"/>
                  <a:chOff x="6993929" y="1794105"/>
                  <a:chExt cx="4385098" cy="344676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A4A5391C-6479-1833-FBD4-F61F0296D24A}"/>
                      </a:ext>
                    </a:extLst>
                  </p:cNvPr>
                  <p:cNvGrpSpPr/>
                  <p:nvPr/>
                </p:nvGrpSpPr>
                <p:grpSpPr>
                  <a:xfrm>
                    <a:off x="6993929" y="1794105"/>
                    <a:ext cx="2556365" cy="3446760"/>
                    <a:chOff x="6672573" y="2062407"/>
                    <a:chExt cx="2556365" cy="3446760"/>
                  </a:xfrm>
                </p:grpSpPr>
                <p:sp>
                  <p:nvSpPr>
                    <p:cNvPr id="68" name="Triangle 63">
                      <a:extLst>
                        <a:ext uri="{FF2B5EF4-FFF2-40B4-BE49-F238E27FC236}">
                          <a16:creationId xmlns:a16="http://schemas.microsoft.com/office/drawing/2014/main" id="{AE65E572-1B36-45FD-484D-DD453CF396FD}"/>
                        </a:ext>
                      </a:extLst>
                    </p:cNvPr>
                    <p:cNvSpPr/>
                    <p:nvPr/>
                  </p:nvSpPr>
                  <p:spPr>
                    <a:xfrm rot="6393552">
                      <a:off x="8936299" y="4953621"/>
                      <a:ext cx="304371" cy="280907"/>
                    </a:xfrm>
                    <a:prstGeom prst="triangle">
                      <a:avLst>
                        <a:gd name="adj" fmla="val 60953"/>
                      </a:avLst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69" name="Triangle 64">
                      <a:extLst>
                        <a:ext uri="{FF2B5EF4-FFF2-40B4-BE49-F238E27FC236}">
                          <a16:creationId xmlns:a16="http://schemas.microsoft.com/office/drawing/2014/main" id="{853E4FA8-8E9C-09C2-B150-090FBF0177F2}"/>
                        </a:ext>
                      </a:extLst>
                    </p:cNvPr>
                    <p:cNvSpPr/>
                    <p:nvPr/>
                  </p:nvSpPr>
                  <p:spPr>
                    <a:xfrm rot="2889957">
                      <a:off x="6619523" y="2321217"/>
                      <a:ext cx="384958" cy="278858"/>
                    </a:xfrm>
                    <a:prstGeom prst="triangle">
                      <a:avLst/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70" name="Parallelogram 69">
                      <a:extLst>
                        <a:ext uri="{FF2B5EF4-FFF2-40B4-BE49-F238E27FC236}">
                          <a16:creationId xmlns:a16="http://schemas.microsoft.com/office/drawing/2014/main" id="{9EC932D2-640C-546F-1C0F-CB684C00D47F}"/>
                        </a:ext>
                      </a:extLst>
                    </p:cNvPr>
                    <p:cNvSpPr/>
                    <p:nvPr/>
                  </p:nvSpPr>
                  <p:spPr>
                    <a:xfrm rot="19691709" flipH="1">
                      <a:off x="7540564" y="2062407"/>
                      <a:ext cx="727819" cy="3446760"/>
                    </a:xfrm>
                    <a:prstGeom prst="parallelogram">
                      <a:avLst>
                        <a:gd name="adj" fmla="val 62344"/>
                      </a:avLst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71" name="Triangle 66">
                      <a:extLst>
                        <a:ext uri="{FF2B5EF4-FFF2-40B4-BE49-F238E27FC236}">
                          <a16:creationId xmlns:a16="http://schemas.microsoft.com/office/drawing/2014/main" id="{E2BBA84F-82C7-4A8D-B414-7A04C5D5AB3B}"/>
                        </a:ext>
                      </a:extLst>
                    </p:cNvPr>
                    <p:cNvSpPr/>
                    <p:nvPr/>
                  </p:nvSpPr>
                  <p:spPr>
                    <a:xfrm rot="2832849">
                      <a:off x="6665892" y="2362374"/>
                      <a:ext cx="316800" cy="220514"/>
                    </a:xfrm>
                    <a:prstGeom prst="triangle">
                      <a:avLst/>
                    </a:prstGeom>
                    <a:solidFill>
                      <a:srgbClr val="E6E6E6"/>
                    </a:solidFill>
                    <a:ln w="28575">
                      <a:solidFill>
                        <a:srgbClr val="E6E6E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72" name="Triangle 67">
                      <a:extLst>
                        <a:ext uri="{FF2B5EF4-FFF2-40B4-BE49-F238E27FC236}">
                          <a16:creationId xmlns:a16="http://schemas.microsoft.com/office/drawing/2014/main" id="{D19510DA-A60D-B03E-0C62-FB4E195F6B7B}"/>
                        </a:ext>
                      </a:extLst>
                    </p:cNvPr>
                    <p:cNvSpPr/>
                    <p:nvPr/>
                  </p:nvSpPr>
                  <p:spPr>
                    <a:xfrm rot="13755912">
                      <a:off x="8824703" y="4989603"/>
                      <a:ext cx="316800" cy="220514"/>
                    </a:xfrm>
                    <a:prstGeom prst="triangle">
                      <a:avLst/>
                    </a:prstGeom>
                    <a:solidFill>
                      <a:srgbClr val="E6E6E6"/>
                    </a:solidFill>
                    <a:ln w="28575">
                      <a:solidFill>
                        <a:srgbClr val="E6E6E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354D4D5B-87C2-8190-EF42-3153DF672DEB}"/>
                      </a:ext>
                    </a:extLst>
                  </p:cNvPr>
                  <p:cNvGrpSpPr/>
                  <p:nvPr/>
                </p:nvGrpSpPr>
                <p:grpSpPr>
                  <a:xfrm>
                    <a:off x="8241419" y="2125573"/>
                    <a:ext cx="2058655" cy="2783823"/>
                    <a:chOff x="6672573" y="2062407"/>
                    <a:chExt cx="2556365" cy="3446760"/>
                  </a:xfrm>
                </p:grpSpPr>
                <p:sp>
                  <p:nvSpPr>
                    <p:cNvPr id="64" name="Triangle 59">
                      <a:extLst>
                        <a:ext uri="{FF2B5EF4-FFF2-40B4-BE49-F238E27FC236}">
                          <a16:creationId xmlns:a16="http://schemas.microsoft.com/office/drawing/2014/main" id="{AC317332-86DE-0727-7BB6-CA217DB60471}"/>
                        </a:ext>
                      </a:extLst>
                    </p:cNvPr>
                    <p:cNvSpPr/>
                    <p:nvPr/>
                  </p:nvSpPr>
                  <p:spPr>
                    <a:xfrm rot="6393552">
                      <a:off x="8936299" y="4953621"/>
                      <a:ext cx="304371" cy="280907"/>
                    </a:xfrm>
                    <a:prstGeom prst="triangle">
                      <a:avLst>
                        <a:gd name="adj" fmla="val 60953"/>
                      </a:avLst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65" name="Triangle 60">
                      <a:extLst>
                        <a:ext uri="{FF2B5EF4-FFF2-40B4-BE49-F238E27FC236}">
                          <a16:creationId xmlns:a16="http://schemas.microsoft.com/office/drawing/2014/main" id="{ADA14480-4591-7676-AE7E-12ADBEC79320}"/>
                        </a:ext>
                      </a:extLst>
                    </p:cNvPr>
                    <p:cNvSpPr/>
                    <p:nvPr/>
                  </p:nvSpPr>
                  <p:spPr>
                    <a:xfrm rot="2889957">
                      <a:off x="6619523" y="2321217"/>
                      <a:ext cx="384958" cy="278858"/>
                    </a:xfrm>
                    <a:prstGeom prst="triangle">
                      <a:avLst/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66" name="Parallelogram 65">
                      <a:extLst>
                        <a:ext uri="{FF2B5EF4-FFF2-40B4-BE49-F238E27FC236}">
                          <a16:creationId xmlns:a16="http://schemas.microsoft.com/office/drawing/2014/main" id="{3D3E49BA-BCBF-C7C8-800D-2FD34CD7FF82}"/>
                        </a:ext>
                      </a:extLst>
                    </p:cNvPr>
                    <p:cNvSpPr/>
                    <p:nvPr/>
                  </p:nvSpPr>
                  <p:spPr>
                    <a:xfrm rot="19691709" flipH="1">
                      <a:off x="7540564" y="2062407"/>
                      <a:ext cx="727819" cy="3446760"/>
                    </a:xfrm>
                    <a:prstGeom prst="parallelogram">
                      <a:avLst>
                        <a:gd name="adj" fmla="val 62344"/>
                      </a:avLst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67" name="Triangle 62">
                      <a:extLst>
                        <a:ext uri="{FF2B5EF4-FFF2-40B4-BE49-F238E27FC236}">
                          <a16:creationId xmlns:a16="http://schemas.microsoft.com/office/drawing/2014/main" id="{BF8D64D4-3FBC-F0D6-97CA-87418AD2466F}"/>
                        </a:ext>
                      </a:extLst>
                    </p:cNvPr>
                    <p:cNvSpPr/>
                    <p:nvPr/>
                  </p:nvSpPr>
                  <p:spPr>
                    <a:xfrm rot="2654684">
                      <a:off x="6685592" y="2384162"/>
                      <a:ext cx="282203" cy="187370"/>
                    </a:xfrm>
                    <a:prstGeom prst="triangle">
                      <a:avLst/>
                    </a:prstGeom>
                    <a:solidFill>
                      <a:srgbClr val="E6E6E6"/>
                    </a:solidFill>
                    <a:ln w="28575">
                      <a:solidFill>
                        <a:srgbClr val="E6E6E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8FD6576-0359-7DB8-20D1-C78021EB7FA9}"/>
                      </a:ext>
                    </a:extLst>
                  </p:cNvPr>
                  <p:cNvGrpSpPr/>
                  <p:nvPr/>
                </p:nvGrpSpPr>
                <p:grpSpPr>
                  <a:xfrm>
                    <a:off x="9410934" y="2577690"/>
                    <a:ext cx="1398997" cy="1879587"/>
                    <a:chOff x="6672573" y="2062407"/>
                    <a:chExt cx="2556365" cy="3446760"/>
                  </a:xfrm>
                </p:grpSpPr>
                <p:sp>
                  <p:nvSpPr>
                    <p:cNvPr id="60" name="Triangle 55">
                      <a:extLst>
                        <a:ext uri="{FF2B5EF4-FFF2-40B4-BE49-F238E27FC236}">
                          <a16:creationId xmlns:a16="http://schemas.microsoft.com/office/drawing/2014/main" id="{93247E50-4E06-9D76-2D44-2FD62723A9E8}"/>
                        </a:ext>
                      </a:extLst>
                    </p:cNvPr>
                    <p:cNvSpPr/>
                    <p:nvPr/>
                  </p:nvSpPr>
                  <p:spPr>
                    <a:xfrm rot="6393552">
                      <a:off x="8936299" y="4953621"/>
                      <a:ext cx="304371" cy="280907"/>
                    </a:xfrm>
                    <a:prstGeom prst="triangle">
                      <a:avLst>
                        <a:gd name="adj" fmla="val 60953"/>
                      </a:avLst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61" name="Triangle 56">
                      <a:extLst>
                        <a:ext uri="{FF2B5EF4-FFF2-40B4-BE49-F238E27FC236}">
                          <a16:creationId xmlns:a16="http://schemas.microsoft.com/office/drawing/2014/main" id="{BC51D088-2346-7964-6BA6-E35745F60253}"/>
                        </a:ext>
                      </a:extLst>
                    </p:cNvPr>
                    <p:cNvSpPr/>
                    <p:nvPr/>
                  </p:nvSpPr>
                  <p:spPr>
                    <a:xfrm rot="2889957">
                      <a:off x="6619523" y="2321217"/>
                      <a:ext cx="384958" cy="278858"/>
                    </a:xfrm>
                    <a:prstGeom prst="triangle">
                      <a:avLst/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62" name="Parallelogram 61">
                      <a:extLst>
                        <a:ext uri="{FF2B5EF4-FFF2-40B4-BE49-F238E27FC236}">
                          <a16:creationId xmlns:a16="http://schemas.microsoft.com/office/drawing/2014/main" id="{DE4E531F-7F43-2A0D-CCE3-EF826A75F88F}"/>
                        </a:ext>
                      </a:extLst>
                    </p:cNvPr>
                    <p:cNvSpPr/>
                    <p:nvPr/>
                  </p:nvSpPr>
                  <p:spPr>
                    <a:xfrm rot="19691709" flipH="1">
                      <a:off x="7540564" y="2062407"/>
                      <a:ext cx="727819" cy="3446760"/>
                    </a:xfrm>
                    <a:prstGeom prst="parallelogram">
                      <a:avLst>
                        <a:gd name="adj" fmla="val 62344"/>
                      </a:avLst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63" name="Triangle 58">
                      <a:extLst>
                        <a:ext uri="{FF2B5EF4-FFF2-40B4-BE49-F238E27FC236}">
                          <a16:creationId xmlns:a16="http://schemas.microsoft.com/office/drawing/2014/main" id="{78C8F7E9-77A1-84A7-1A89-3D7EECA76D67}"/>
                        </a:ext>
                      </a:extLst>
                    </p:cNvPr>
                    <p:cNvSpPr/>
                    <p:nvPr/>
                  </p:nvSpPr>
                  <p:spPr>
                    <a:xfrm rot="2981651">
                      <a:off x="6725467" y="2381994"/>
                      <a:ext cx="211252" cy="177612"/>
                    </a:xfrm>
                    <a:prstGeom prst="triangle">
                      <a:avLst/>
                    </a:prstGeom>
                    <a:solidFill>
                      <a:srgbClr val="E6E6E6"/>
                    </a:solidFill>
                    <a:ln w="28575">
                      <a:solidFill>
                        <a:srgbClr val="E6E6E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2C1A7D45-F87F-1AC0-D39D-82920E708803}"/>
                      </a:ext>
                    </a:extLst>
                  </p:cNvPr>
                  <p:cNvGrpSpPr/>
                  <p:nvPr/>
                </p:nvGrpSpPr>
                <p:grpSpPr>
                  <a:xfrm>
                    <a:off x="10404402" y="2867439"/>
                    <a:ext cx="974625" cy="1300087"/>
                    <a:chOff x="6689586" y="2062407"/>
                    <a:chExt cx="2507740" cy="3446760"/>
                  </a:xfrm>
                </p:grpSpPr>
                <p:sp>
                  <p:nvSpPr>
                    <p:cNvPr id="56" name="Triangle 51">
                      <a:extLst>
                        <a:ext uri="{FF2B5EF4-FFF2-40B4-BE49-F238E27FC236}">
                          <a16:creationId xmlns:a16="http://schemas.microsoft.com/office/drawing/2014/main" id="{C3FBC5C4-EF25-14DB-E40B-931C89E83D7C}"/>
                        </a:ext>
                      </a:extLst>
                    </p:cNvPr>
                    <p:cNvSpPr/>
                    <p:nvPr/>
                  </p:nvSpPr>
                  <p:spPr>
                    <a:xfrm rot="6393552">
                      <a:off x="8915460" y="4967557"/>
                      <a:ext cx="304371" cy="259361"/>
                    </a:xfrm>
                    <a:prstGeom prst="triangle">
                      <a:avLst>
                        <a:gd name="adj" fmla="val 60953"/>
                      </a:avLst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57" name="Triangle 52">
                      <a:extLst>
                        <a:ext uri="{FF2B5EF4-FFF2-40B4-BE49-F238E27FC236}">
                          <a16:creationId xmlns:a16="http://schemas.microsoft.com/office/drawing/2014/main" id="{90A6897B-097D-A425-817E-0940B6F7BE68}"/>
                        </a:ext>
                      </a:extLst>
                    </p:cNvPr>
                    <p:cNvSpPr/>
                    <p:nvPr/>
                  </p:nvSpPr>
                  <p:spPr>
                    <a:xfrm rot="2889957">
                      <a:off x="6626787" y="2324263"/>
                      <a:ext cx="384959" cy="259362"/>
                    </a:xfrm>
                    <a:prstGeom prst="triangle">
                      <a:avLst/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58" name="Parallelogram 57">
                      <a:extLst>
                        <a:ext uri="{FF2B5EF4-FFF2-40B4-BE49-F238E27FC236}">
                          <a16:creationId xmlns:a16="http://schemas.microsoft.com/office/drawing/2014/main" id="{64EAFE24-9801-8BC6-D039-A12BC796454F}"/>
                        </a:ext>
                      </a:extLst>
                    </p:cNvPr>
                    <p:cNvSpPr/>
                    <p:nvPr/>
                  </p:nvSpPr>
                  <p:spPr>
                    <a:xfrm rot="19691709" flipH="1">
                      <a:off x="7540564" y="2062407"/>
                      <a:ext cx="727819" cy="3446760"/>
                    </a:xfrm>
                    <a:prstGeom prst="parallelogram">
                      <a:avLst>
                        <a:gd name="adj" fmla="val 62344"/>
                      </a:avLst>
                    </a:prstGeom>
                    <a:solidFill>
                      <a:srgbClr val="E6E6E6"/>
                    </a:solidFill>
                    <a:ln w="28575">
                      <a:solidFill>
                        <a:srgbClr val="33333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  <p:sp>
                  <p:nvSpPr>
                    <p:cNvPr id="59" name="Triangle 54">
                      <a:extLst>
                        <a:ext uri="{FF2B5EF4-FFF2-40B4-BE49-F238E27FC236}">
                          <a16:creationId xmlns:a16="http://schemas.microsoft.com/office/drawing/2014/main" id="{652C9E3E-8FF0-7687-E499-7E8295B27672}"/>
                        </a:ext>
                      </a:extLst>
                    </p:cNvPr>
                    <p:cNvSpPr/>
                    <p:nvPr/>
                  </p:nvSpPr>
                  <p:spPr>
                    <a:xfrm rot="2469447">
                      <a:off x="6738000" y="2420228"/>
                      <a:ext cx="259361" cy="143164"/>
                    </a:xfrm>
                    <a:prstGeom prst="triangle">
                      <a:avLst/>
                    </a:prstGeom>
                    <a:solidFill>
                      <a:srgbClr val="E6E6E6"/>
                    </a:solidFill>
                    <a:ln w="28575">
                      <a:solidFill>
                        <a:srgbClr val="E6E6E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</p:grpSp>
              <p:sp>
                <p:nvSpPr>
                  <p:cNvPr id="53" name="Triangle 48">
                    <a:extLst>
                      <a:ext uri="{FF2B5EF4-FFF2-40B4-BE49-F238E27FC236}">
                        <a16:creationId xmlns:a16="http://schemas.microsoft.com/office/drawing/2014/main" id="{516D4C1C-E79D-E60C-6B8A-9D08BF9D17C2}"/>
                      </a:ext>
                    </a:extLst>
                  </p:cNvPr>
                  <p:cNvSpPr/>
                  <p:nvPr/>
                </p:nvSpPr>
                <p:spPr>
                  <a:xfrm rot="13509562">
                    <a:off x="9991338" y="4504978"/>
                    <a:ext cx="227260" cy="151332"/>
                  </a:xfrm>
                  <a:prstGeom prst="triangle">
                    <a:avLst/>
                  </a:prstGeom>
                  <a:solidFill>
                    <a:srgbClr val="E6E6E6"/>
                  </a:solidFill>
                  <a:ln w="28575">
                    <a:solidFill>
                      <a:srgbClr val="E6E6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 dirty="0"/>
                  </a:p>
                </p:txBody>
              </p:sp>
              <p:sp>
                <p:nvSpPr>
                  <p:cNvPr id="54" name="Triangle 49">
                    <a:extLst>
                      <a:ext uri="{FF2B5EF4-FFF2-40B4-BE49-F238E27FC236}">
                        <a16:creationId xmlns:a16="http://schemas.microsoft.com/office/drawing/2014/main" id="{8840084B-0AA8-92DB-07AD-DC6500F057B8}"/>
                      </a:ext>
                    </a:extLst>
                  </p:cNvPr>
                  <p:cNvSpPr/>
                  <p:nvPr/>
                </p:nvSpPr>
                <p:spPr>
                  <a:xfrm rot="13745568">
                    <a:off x="10611585" y="4183479"/>
                    <a:ext cx="115200" cy="97200"/>
                  </a:xfrm>
                  <a:prstGeom prst="triangle">
                    <a:avLst/>
                  </a:prstGeom>
                  <a:solidFill>
                    <a:srgbClr val="E6E6E6"/>
                  </a:solidFill>
                  <a:ln w="28575">
                    <a:solidFill>
                      <a:srgbClr val="E6E6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 dirty="0"/>
                  </a:p>
                </p:txBody>
              </p:sp>
              <p:sp>
                <p:nvSpPr>
                  <p:cNvPr id="55" name="Triangle 50">
                    <a:extLst>
                      <a:ext uri="{FF2B5EF4-FFF2-40B4-BE49-F238E27FC236}">
                        <a16:creationId xmlns:a16="http://schemas.microsoft.com/office/drawing/2014/main" id="{050E3A1B-1EA6-5CAB-E082-ADC3ABF72A92}"/>
                      </a:ext>
                    </a:extLst>
                  </p:cNvPr>
                  <p:cNvSpPr/>
                  <p:nvPr/>
                </p:nvSpPr>
                <p:spPr>
                  <a:xfrm rot="13506294">
                    <a:off x="11227491" y="3978818"/>
                    <a:ext cx="100800" cy="46800"/>
                  </a:xfrm>
                  <a:prstGeom prst="triangle">
                    <a:avLst/>
                  </a:prstGeom>
                  <a:solidFill>
                    <a:srgbClr val="E6E6E6"/>
                  </a:solidFill>
                  <a:ln w="28575">
                    <a:solidFill>
                      <a:srgbClr val="E6E6E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EAE6121-88EE-A4B7-39EF-B2A66366F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3697" y="4447457"/>
                <a:ext cx="1131749" cy="4766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540DAF-81C0-D017-33EB-C61BEF5F66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2447" y="4666202"/>
                <a:ext cx="500400" cy="2308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AEB0A62-30A9-B70E-6589-D14F00044ADE}"/>
                  </a:ext>
                </a:extLst>
              </p:cNvPr>
              <p:cNvCxnSpPr>
                <a:cxnSpLocks/>
                <a:stCxn id="64" idx="0"/>
              </p:cNvCxnSpPr>
              <p:nvPr/>
            </p:nvCxnSpPr>
            <p:spPr>
              <a:xfrm flipV="1">
                <a:off x="10287709" y="4286280"/>
                <a:ext cx="328458" cy="34590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D346DAE-D69E-0C64-3C03-05C9D6592646}"/>
                  </a:ext>
                </a:extLst>
              </p:cNvPr>
              <p:cNvCxnSpPr>
                <a:cxnSpLocks/>
                <a:stCxn id="60" idx="0"/>
              </p:cNvCxnSpPr>
              <p:nvPr/>
            </p:nvCxnSpPr>
            <p:spPr>
              <a:xfrm flipV="1">
                <a:off x="10801562" y="4043963"/>
                <a:ext cx="448465" cy="2262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BB4A42D-5E6A-C94C-149C-DE17F90AB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9868" y="2136216"/>
                <a:ext cx="383947" cy="5781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F808517-CC70-C5C2-A203-DA65617A3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0382" y="2094376"/>
                <a:ext cx="941290" cy="3065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74E322A-7764-CDFE-1A2E-CDD312A76348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>
                <a:off x="8437318" y="2375364"/>
                <a:ext cx="923060" cy="3921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677992B-3053-8E09-8247-54052C76D4ED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>
                <a:off x="9534057" y="2738940"/>
                <a:ext cx="834769" cy="2557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5E5DFB-362C-5079-2AB7-CEAC8A38B360}"/>
                </a:ext>
              </a:extLst>
            </p:cNvPr>
            <p:cNvGrpSpPr/>
            <p:nvPr/>
          </p:nvGrpSpPr>
          <p:grpSpPr>
            <a:xfrm>
              <a:off x="968606" y="1750236"/>
              <a:ext cx="11108202" cy="3888242"/>
              <a:chOff x="968606" y="1750236"/>
              <a:chExt cx="11108202" cy="388824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2123A-F217-8DDB-1E5F-EE44AD527B84}"/>
                  </a:ext>
                </a:extLst>
              </p:cNvPr>
              <p:cNvSpPr txBox="1"/>
              <p:nvPr/>
            </p:nvSpPr>
            <p:spPr>
              <a:xfrm>
                <a:off x="3373430" y="4353063"/>
                <a:ext cx="1656648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latin typeface="Century Gothic" panose="020B0502020202020204" pitchFamily="34" charset="0"/>
                  </a:rPr>
                  <a:t>Downsample</a:t>
                </a:r>
                <a:r>
                  <a:rPr lang="en-US" sz="2400" dirty="0">
                    <a:latin typeface="Century Gothic" panose="020B0502020202020204" pitchFamily="34" charset="0"/>
                  </a:rPr>
                  <a:t> 1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Max Pool 1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2x2 Size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Stride = 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570965-44EB-FCBB-13A7-7246E0DCCEF9}"/>
                  </a:ext>
                </a:extLst>
              </p:cNvPr>
              <p:cNvSpPr txBox="1"/>
              <p:nvPr/>
            </p:nvSpPr>
            <p:spPr>
              <a:xfrm>
                <a:off x="2098927" y="2219388"/>
                <a:ext cx="1541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Feature Maps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6@ 28x28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53E6C8-99BE-FA0C-0C3F-1448DAD3CAD7}"/>
                  </a:ext>
                </a:extLst>
              </p:cNvPr>
              <p:cNvSpPr txBox="1"/>
              <p:nvPr/>
            </p:nvSpPr>
            <p:spPr>
              <a:xfrm>
                <a:off x="3790019" y="2475157"/>
                <a:ext cx="1091855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F. Maps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6@ 14x14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6C56F-4221-F52A-73FD-A2D72685C0BA}"/>
                  </a:ext>
                </a:extLst>
              </p:cNvPr>
              <p:cNvSpPr txBox="1"/>
              <p:nvPr/>
            </p:nvSpPr>
            <p:spPr>
              <a:xfrm>
                <a:off x="1778035" y="4176541"/>
                <a:ext cx="1420933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Conv 1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3x3 Kernel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Stride = 1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Padding = 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0E6DA-003E-45AC-F399-AECAB9CBEA3A}"/>
                  </a:ext>
                </a:extLst>
              </p:cNvPr>
              <p:cNvSpPr txBox="1"/>
              <p:nvPr/>
            </p:nvSpPr>
            <p:spPr>
              <a:xfrm>
                <a:off x="968606" y="2475157"/>
                <a:ext cx="75258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Input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28x28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F90D1E-A454-35FB-FDC1-49CC49314F37}"/>
                  </a:ext>
                </a:extLst>
              </p:cNvPr>
              <p:cNvSpPr txBox="1"/>
              <p:nvPr/>
            </p:nvSpPr>
            <p:spPr>
              <a:xfrm>
                <a:off x="4674394" y="1997893"/>
                <a:ext cx="1243465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F. Maps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16@ 12x12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687256-A0E2-9A09-5ABE-D88115781C92}"/>
                  </a:ext>
                </a:extLst>
              </p:cNvPr>
              <p:cNvSpPr txBox="1"/>
              <p:nvPr/>
            </p:nvSpPr>
            <p:spPr>
              <a:xfrm>
                <a:off x="5837814" y="1887733"/>
                <a:ext cx="97002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F. Maps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16@ 6x6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751FCB-6397-0490-EA70-42EF653BCC26}"/>
                  </a:ext>
                </a:extLst>
              </p:cNvPr>
              <p:cNvSpPr txBox="1"/>
              <p:nvPr/>
            </p:nvSpPr>
            <p:spPr>
              <a:xfrm>
                <a:off x="5114832" y="4176540"/>
                <a:ext cx="1430109" cy="129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Conv 2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3x3 Kernel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Stride = 1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Padding = 0</a:t>
                </a:r>
              </a:p>
              <a:p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B41832-7B8C-1357-A9B7-D99C50B66A52}"/>
                  </a:ext>
                </a:extLst>
              </p:cNvPr>
              <p:cNvSpPr txBox="1"/>
              <p:nvPr/>
            </p:nvSpPr>
            <p:spPr>
              <a:xfrm>
                <a:off x="6678426" y="4592038"/>
                <a:ext cx="1667055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latin typeface="Century Gothic" panose="020B0502020202020204" pitchFamily="34" charset="0"/>
                  </a:rPr>
                  <a:t>Downsample</a:t>
                </a:r>
                <a:r>
                  <a:rPr lang="en-US" sz="2400" dirty="0">
                    <a:latin typeface="Century Gothic" panose="020B0502020202020204" pitchFamily="34" charset="0"/>
                  </a:rPr>
                  <a:t> 2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Max Pool 2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2x2 Size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Stride = 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E2EDE5-D079-9D23-5021-B6BAA3D9DAFB}"/>
                  </a:ext>
                </a:extLst>
              </p:cNvPr>
              <p:cNvSpPr txBox="1"/>
              <p:nvPr/>
            </p:nvSpPr>
            <p:spPr>
              <a:xfrm>
                <a:off x="8242291" y="4897072"/>
                <a:ext cx="8752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Flatten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611E9F-185F-28FE-93DD-DB06817D6C7C}"/>
                  </a:ext>
                </a:extLst>
              </p:cNvPr>
              <p:cNvSpPr txBox="1"/>
              <p:nvPr/>
            </p:nvSpPr>
            <p:spPr>
              <a:xfrm>
                <a:off x="9064707" y="5327537"/>
                <a:ext cx="17734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Full Connection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FBD8A9-3A82-E52F-492E-88E2E71185A7}"/>
                  </a:ext>
                </a:extLst>
              </p:cNvPr>
              <p:cNvSpPr txBox="1"/>
              <p:nvPr/>
            </p:nvSpPr>
            <p:spPr>
              <a:xfrm>
                <a:off x="9951444" y="4965602"/>
                <a:ext cx="17734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Full Connection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9A0F2C-9500-C3C0-AE55-EBBF5A70B9DD}"/>
                  </a:ext>
                </a:extLst>
              </p:cNvPr>
              <p:cNvSpPr txBox="1"/>
              <p:nvPr/>
            </p:nvSpPr>
            <p:spPr>
              <a:xfrm>
                <a:off x="10657903" y="4370298"/>
                <a:ext cx="141890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Full Connection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F719FC0-ED5E-7BD9-DF0B-B870C4D3C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706" y="4041122"/>
                <a:ext cx="0" cy="1871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BC9413-FE02-5AA9-F2AE-1243F8823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4466" y="3867272"/>
                <a:ext cx="0" cy="5538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4547DFF-3AB1-404F-88B0-9C566A61E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6650" y="4022014"/>
                <a:ext cx="0" cy="20627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5E86A4F-F3A0-B6A7-BFF2-1CA5A763E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170" y="4404872"/>
                <a:ext cx="0" cy="1871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5FF7EE1-E87C-02B7-FA0E-590D0B40F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873" y="4750690"/>
                <a:ext cx="0" cy="1871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5B85851-8B60-1285-D654-9A2ADB49E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4706" y="4832715"/>
                <a:ext cx="0" cy="5149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26B66A0-4397-A715-3890-305E01A70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7395" y="4501581"/>
                <a:ext cx="0" cy="50595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58323DF-E280-B380-1147-69EAA08DA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75564" y="4201431"/>
                <a:ext cx="0" cy="20627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95519B-BCD9-500F-E941-8BB44222386F}"/>
                  </a:ext>
                </a:extLst>
              </p:cNvPr>
              <p:cNvSpPr txBox="1"/>
              <p:nvPr/>
            </p:nvSpPr>
            <p:spPr>
              <a:xfrm>
                <a:off x="6725437" y="1750236"/>
                <a:ext cx="9700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576x1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1AE22E-EAC6-D47B-0C29-8E48DD03CBFD}"/>
                  </a:ext>
                </a:extLst>
              </p:cNvPr>
              <p:cNvSpPr txBox="1"/>
              <p:nvPr/>
            </p:nvSpPr>
            <p:spPr>
              <a:xfrm>
                <a:off x="7957032" y="2021828"/>
                <a:ext cx="9700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170x1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BEC318-6AF8-BF8E-FC96-EDCB782C5C86}"/>
                  </a:ext>
                </a:extLst>
              </p:cNvPr>
              <p:cNvSpPr txBox="1"/>
              <p:nvPr/>
            </p:nvSpPr>
            <p:spPr>
              <a:xfrm>
                <a:off x="9088629" y="2384198"/>
                <a:ext cx="9700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120x1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98FBE95-E569-CCE0-5FFB-29D4F2E2209A}"/>
                  </a:ext>
                </a:extLst>
              </p:cNvPr>
              <p:cNvSpPr txBox="1"/>
              <p:nvPr/>
            </p:nvSpPr>
            <p:spPr>
              <a:xfrm>
                <a:off x="10167032" y="2418165"/>
                <a:ext cx="97002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Gothic" panose="020B0502020202020204" pitchFamily="34" charset="0"/>
                  </a:rPr>
                  <a:t>Output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10x1</a:t>
                </a:r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9085B900-C55A-AABA-998A-B5A46F13D993}"/>
                  </a:ext>
                </a:extLst>
              </p:cNvPr>
              <p:cNvSpPr/>
              <p:nvPr/>
            </p:nvSpPr>
            <p:spPr>
              <a:xfrm>
                <a:off x="1023470" y="3186935"/>
                <a:ext cx="532749" cy="794407"/>
              </a:xfrm>
              <a:custGeom>
                <a:avLst/>
                <a:gdLst>
                  <a:gd name="connsiteX0" fmla="*/ 420860 w 532749"/>
                  <a:gd name="connsiteY0" fmla="*/ 7439 h 794407"/>
                  <a:gd name="connsiteX1" fmla="*/ 109964 w 532749"/>
                  <a:gd name="connsiteY1" fmla="*/ 53159 h 794407"/>
                  <a:gd name="connsiteX2" fmla="*/ 256268 w 532749"/>
                  <a:gd name="connsiteY2" fmla="*/ 455495 h 794407"/>
                  <a:gd name="connsiteX3" fmla="*/ 292844 w 532749"/>
                  <a:gd name="connsiteY3" fmla="*/ 784679 h 794407"/>
                  <a:gd name="connsiteX4" fmla="*/ 236 w 532749"/>
                  <a:gd name="connsiteY4" fmla="*/ 674951 h 794407"/>
                  <a:gd name="connsiteX5" fmla="*/ 347708 w 532749"/>
                  <a:gd name="connsiteY5" fmla="*/ 345767 h 794407"/>
                  <a:gd name="connsiteX6" fmla="*/ 530588 w 532749"/>
                  <a:gd name="connsiteY6" fmla="*/ 80591 h 794407"/>
                  <a:gd name="connsiteX7" fmla="*/ 420860 w 532749"/>
                  <a:gd name="connsiteY7" fmla="*/ 7439 h 794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2749" h="794407">
                    <a:moveTo>
                      <a:pt x="420860" y="7439"/>
                    </a:moveTo>
                    <a:cubicBezTo>
                      <a:pt x="350756" y="2867"/>
                      <a:pt x="137396" y="-21517"/>
                      <a:pt x="109964" y="53159"/>
                    </a:cubicBezTo>
                    <a:cubicBezTo>
                      <a:pt x="82532" y="127835"/>
                      <a:pt x="225788" y="333575"/>
                      <a:pt x="256268" y="455495"/>
                    </a:cubicBezTo>
                    <a:cubicBezTo>
                      <a:pt x="286748" y="577415"/>
                      <a:pt x="335516" y="748103"/>
                      <a:pt x="292844" y="784679"/>
                    </a:cubicBezTo>
                    <a:cubicBezTo>
                      <a:pt x="250172" y="821255"/>
                      <a:pt x="-8908" y="748103"/>
                      <a:pt x="236" y="674951"/>
                    </a:cubicBezTo>
                    <a:cubicBezTo>
                      <a:pt x="9380" y="601799"/>
                      <a:pt x="259316" y="444827"/>
                      <a:pt x="347708" y="345767"/>
                    </a:cubicBezTo>
                    <a:cubicBezTo>
                      <a:pt x="436100" y="246707"/>
                      <a:pt x="516872" y="135455"/>
                      <a:pt x="530588" y="80591"/>
                    </a:cubicBezTo>
                    <a:cubicBezTo>
                      <a:pt x="544304" y="25727"/>
                      <a:pt x="490964" y="12011"/>
                      <a:pt x="420860" y="7439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377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E730-0EC6-1347-BB63-735F4098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38" y="2179178"/>
            <a:ext cx="16849704" cy="1716217"/>
          </a:xfrm>
        </p:spPr>
        <p:txBody>
          <a:bodyPr>
            <a:normAutofit/>
          </a:bodyPr>
          <a:lstStyle/>
          <a:p>
            <a:r>
              <a:rPr lang="en-US" dirty="0"/>
              <a:t>Standard “fully connected” </a:t>
            </a:r>
            <a:r>
              <a:rPr lang="en-US" b="1" dirty="0">
                <a:solidFill>
                  <a:schemeClr val="accent1"/>
                </a:solidFill>
              </a:rPr>
              <a:t>artificial neural networks </a:t>
            </a:r>
            <a:r>
              <a:rPr lang="en-US" dirty="0"/>
              <a:t>were the focus of Section I - IV</a:t>
            </a:r>
          </a:p>
          <a:p>
            <a:r>
              <a:rPr lang="en-US" dirty="0"/>
              <a:t>These </a:t>
            </a:r>
            <a:r>
              <a:rPr lang="en-US" b="1" i="1" dirty="0"/>
              <a:t>networks received an input (a single vector) and transformed it through a series of hidden layers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7F2F33-0743-2C47-B1D9-0BD397D6A9B6}"/>
              </a:ext>
            </a:extLst>
          </p:cNvPr>
          <p:cNvGrpSpPr/>
          <p:nvPr/>
        </p:nvGrpSpPr>
        <p:grpSpPr>
          <a:xfrm>
            <a:off x="11717568" y="4545638"/>
            <a:ext cx="5463528" cy="5020944"/>
            <a:chOff x="3785143" y="2994991"/>
            <a:chExt cx="4400087" cy="374206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402F48-CA0A-E240-A5F0-8FFF498D90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9379" y="2994991"/>
              <a:ext cx="475203" cy="4742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F761720-B957-024E-B17F-6EAFD19865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9379" y="4628921"/>
              <a:ext cx="475203" cy="4742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7824AA-D97B-3847-AC4B-69BF29A7ED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9379" y="3811956"/>
              <a:ext cx="475203" cy="4742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E4B5ED-1732-FF40-B419-8AFE47B2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9379" y="5445886"/>
              <a:ext cx="475203" cy="4742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F3E0D0-32C2-774E-A225-BBB0595B00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9379" y="6262851"/>
              <a:ext cx="475203" cy="4742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5363AC-7D5E-7840-B78A-7FC00AE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967" y="5730548"/>
              <a:ext cx="475203" cy="4742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F35584-81E3-2A4C-9FB1-2BFEEC359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3504" y="4997336"/>
              <a:ext cx="475203" cy="4742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D0FA2A-FADC-6942-9E60-5256D1C56B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3504" y="4262315"/>
              <a:ext cx="475203" cy="4742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57CB21-A72C-DF4E-B5D5-38DA572AF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3504" y="3527294"/>
              <a:ext cx="475203" cy="4742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746D9D-6657-C04B-AB04-FE40E076D0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0027" y="4585860"/>
              <a:ext cx="475203" cy="47420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9564F6-82FC-8445-849C-751D3079CF72}"/>
                </a:ext>
              </a:extLst>
            </p:cNvPr>
            <p:cNvCxnSpPr>
              <a:endCxn id="5" idx="2"/>
            </p:cNvCxnSpPr>
            <p:nvPr/>
          </p:nvCxnSpPr>
          <p:spPr>
            <a:xfrm flipV="1">
              <a:off x="4260346" y="3232095"/>
              <a:ext cx="979033" cy="8277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A9D28A3-CA9A-9249-B594-79FF98D8D121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4260346" y="4049060"/>
              <a:ext cx="979033" cy="1081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7FC761-C5D1-834E-A8AF-FD3597848E0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260346" y="4059872"/>
              <a:ext cx="979033" cy="80615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DBF185B-B520-DA4D-B9D4-2189731EEBE4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4260346" y="4059872"/>
              <a:ext cx="979033" cy="16231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87E27C-B3DA-0B48-9B37-BCB6745D803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4260346" y="4059872"/>
              <a:ext cx="979033" cy="244008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3D1C45-9C53-8242-A40C-7354E1D4E21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4260346" y="3232095"/>
              <a:ext cx="979033" cy="163393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D1AFB6C-3329-1F41-A9F6-89357B9F66A1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4260346" y="4049060"/>
              <a:ext cx="979033" cy="81696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434FFD-5A5C-1C49-9E48-EA9B91A11408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260346" y="4866025"/>
              <a:ext cx="9790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ADE1D2-F0D4-6C49-ACB3-3FCE46836F0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4260346" y="4866025"/>
              <a:ext cx="979033" cy="81696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966E47F-22C9-1345-B236-399754DCB6F5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4260346" y="4866025"/>
              <a:ext cx="979033" cy="163393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9D192B8-3BD5-7F43-B0B4-B8F73C14A767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4260346" y="3232095"/>
              <a:ext cx="979033" cy="244008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4696179-E781-A84C-87EC-F267EA7BF34B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4260346" y="4049060"/>
              <a:ext cx="979033" cy="16231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5EA3E7B-FCE4-5345-AD45-3DB52FFDEC3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4260346" y="4866025"/>
              <a:ext cx="979033" cy="80615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9E32B7D-672A-9644-9644-F1E8AA3449B3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4260346" y="5672177"/>
              <a:ext cx="979033" cy="1081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C78F8F-1EA7-764C-BCBB-161680091706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4260346" y="5672177"/>
              <a:ext cx="979033" cy="8277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CE4F01A-F9FC-264B-812E-D62F421FAB4E}"/>
                </a:ext>
              </a:extLst>
            </p:cNvPr>
            <p:cNvCxnSpPr>
              <a:cxnSpLocks/>
              <a:stCxn id="5" idx="6"/>
              <a:endCxn id="13" idx="2"/>
            </p:cNvCxnSpPr>
            <p:nvPr/>
          </p:nvCxnSpPr>
          <p:spPr>
            <a:xfrm>
              <a:off x="5714582" y="3232095"/>
              <a:ext cx="878922" cy="53230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D4215FE-603F-2C48-AFD1-41EF885C4752}"/>
                </a:ext>
              </a:extLst>
            </p:cNvPr>
            <p:cNvCxnSpPr>
              <a:cxnSpLocks/>
              <a:stCxn id="5" idx="6"/>
              <a:endCxn id="12" idx="2"/>
            </p:cNvCxnSpPr>
            <p:nvPr/>
          </p:nvCxnSpPr>
          <p:spPr>
            <a:xfrm>
              <a:off x="5714582" y="3232095"/>
              <a:ext cx="878922" cy="126732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B0B36C-06ED-2044-812F-9BCC461D64D1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5714582" y="3232095"/>
              <a:ext cx="878922" cy="20023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7C26126-DEBB-B146-AAA0-02D9A67FF95E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5714582" y="3232095"/>
              <a:ext cx="868385" cy="27355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4B1CBA0-6819-3D46-9B7E-0EB86EE36C4B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5714582" y="3764397"/>
              <a:ext cx="878922" cy="2846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DEDA10-E0A9-1247-8378-90CA404688C3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5714582" y="4049060"/>
              <a:ext cx="878922" cy="45035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4E385D-F354-8640-B027-CF5C2F9751E5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5714582" y="4049060"/>
              <a:ext cx="878922" cy="1185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A4F3A54-3260-9E4A-ACE6-A68F5E10C055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5714582" y="4049060"/>
              <a:ext cx="868385" cy="191859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21CA59E-2DBB-ED4E-9F14-4F4EA5021288}"/>
                </a:ext>
              </a:extLst>
            </p:cNvPr>
            <p:cNvCxnSpPr>
              <a:cxnSpLocks/>
              <a:stCxn id="6" idx="6"/>
              <a:endCxn id="13" idx="2"/>
            </p:cNvCxnSpPr>
            <p:nvPr/>
          </p:nvCxnSpPr>
          <p:spPr>
            <a:xfrm flipV="1">
              <a:off x="5714582" y="3764397"/>
              <a:ext cx="878922" cy="11016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885BC67-F3AD-D64E-93CB-54EC3C87FA3C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 flipV="1">
              <a:off x="5714582" y="4499419"/>
              <a:ext cx="878922" cy="36660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0B57EFD-301B-1148-AFDB-DFF6F5517167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5714582" y="4866025"/>
              <a:ext cx="878922" cy="3684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5BF33C9-E49C-E343-B437-A0429371DF15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5714582" y="4866025"/>
              <a:ext cx="868385" cy="110162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4EF6970-3E13-8046-BBE3-23C020E7D380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 flipV="1">
              <a:off x="5714582" y="3764397"/>
              <a:ext cx="878922" cy="19185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3D3C06-53DE-044E-94E5-82629A2AF058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5714582" y="4499419"/>
              <a:ext cx="878922" cy="118357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425F9A2-E59B-7445-9028-8D6E8EB7ECAB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5714582" y="5234440"/>
              <a:ext cx="878922" cy="44855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FBD5442-1DB1-3042-B872-29F0DCDB249E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5714582" y="5682989"/>
              <a:ext cx="868385" cy="28466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6F29999-E314-954E-876B-252DA0B2314D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5714582" y="3764397"/>
              <a:ext cx="878922" cy="273555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A324C2E-F2E6-B94B-9E26-5576C9D8866C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 flipV="1">
              <a:off x="5714582" y="4499419"/>
              <a:ext cx="878922" cy="200053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56CAA1A-BB91-1E4D-9871-9F179B9A1155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5714582" y="5234440"/>
              <a:ext cx="878922" cy="12655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06511B6-16DB-7346-97A1-FA4BE7D436F8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5714582" y="5967651"/>
              <a:ext cx="868385" cy="53230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53C2B69-516C-BF4D-ADD1-93561CDCB904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7068707" y="3764398"/>
              <a:ext cx="641320" cy="10585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C642929-CDCC-2F48-8845-8B9285937DFC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>
              <a:off x="7068707" y="4499419"/>
              <a:ext cx="641320" cy="3235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15A63D1-AF12-4847-9A26-B50EF6A8BBD1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7068707" y="4822964"/>
              <a:ext cx="641320" cy="4114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4F89403-6BC6-AA40-BB7D-456937A7EBC1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 flipV="1">
              <a:off x="7058170" y="4822964"/>
              <a:ext cx="651857" cy="11446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37D0B7F-FAFF-2940-B45D-C91A41797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5143" y="3822768"/>
              <a:ext cx="475203" cy="4742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8DE74C6-2A58-C746-BA40-39DE9ACE29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5143" y="4628921"/>
              <a:ext cx="475203" cy="4742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3349EC6-D14D-C747-A517-8105D05A40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5143" y="5435074"/>
              <a:ext cx="475203" cy="4742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7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49FC39C-470E-C24D-993C-0EFF28B0FAA5}"/>
                    </a:ext>
                  </a:extLst>
                </p:cNvPr>
                <p:cNvSpPr txBox="1"/>
                <p:nvPr/>
              </p:nvSpPr>
              <p:spPr>
                <a:xfrm>
                  <a:off x="3825606" y="3871037"/>
                  <a:ext cx="476323" cy="4222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3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CA" sz="3600" b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oMath>
                    </m:oMathPara>
                  </a14:m>
                  <a:endParaRPr lang="en-CA" sz="2700" b="1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49FC39C-470E-C24D-993C-0EFF28B0F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5606" y="3871037"/>
                  <a:ext cx="476323" cy="42225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6B2E1AC-7FA2-AF43-8FB2-0554E6559EA6}"/>
                    </a:ext>
                  </a:extLst>
                </p:cNvPr>
                <p:cNvSpPr txBox="1"/>
                <p:nvPr/>
              </p:nvSpPr>
              <p:spPr>
                <a:xfrm>
                  <a:off x="3830589" y="4702601"/>
                  <a:ext cx="476323" cy="4222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3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CA" sz="3600" b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3600" b="1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6B2E1AC-7FA2-AF43-8FB2-0554E6559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0589" y="4702601"/>
                  <a:ext cx="476323" cy="4222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ECEAAA8-BD4E-194F-85B5-784465B81A98}"/>
                    </a:ext>
                  </a:extLst>
                </p:cNvPr>
                <p:cNvSpPr txBox="1"/>
                <p:nvPr/>
              </p:nvSpPr>
              <p:spPr>
                <a:xfrm>
                  <a:off x="3825605" y="5511274"/>
                  <a:ext cx="476323" cy="4222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3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CA" sz="3600" b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A" sz="2700" b="1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ECEAAA8-BD4E-194F-85B5-784465B81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5605" y="5511274"/>
                  <a:ext cx="476323" cy="4222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60DF0EFC-DD46-E443-AA9F-B0885AF28FE3}"/>
              </a:ext>
            </a:extLst>
          </p:cNvPr>
          <p:cNvSpPr txBox="1">
            <a:spLocks/>
          </p:cNvSpPr>
          <p:nvPr/>
        </p:nvSpPr>
        <p:spPr>
          <a:xfrm>
            <a:off x="715339" y="4884047"/>
            <a:ext cx="10462418" cy="285025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502920" indent="-4572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65000"/>
              <a:buFont typeface="Century Gothic" panose="020B0502020202020204" pitchFamily="34" charset="0"/>
              <a:buChar char="►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4572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Century Gothic" panose="020B0502020202020204" pitchFamily="34" charset="0"/>
              <a:buChar char="&gt;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4572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4572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4572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Hidden layers are composed of neurons, with each neuron connected to all neurons in the layers before and after it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3200" dirty="0"/>
              <a:t>Within a single layer, neurons are completely independent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The end result is an output layer </a:t>
            </a:r>
          </a:p>
        </p:txBody>
      </p:sp>
      <p:sp>
        <p:nvSpPr>
          <p:cNvPr id="61" name="Slide Number Placeholder 3">
            <a:extLst>
              <a:ext uri="{FF2B5EF4-FFF2-40B4-BE49-F238E27FC236}">
                <a16:creationId xmlns:a16="http://schemas.microsoft.com/office/drawing/2014/main" id="{6857F59A-BC80-1D49-A57D-F966CA97A25E}"/>
              </a:ext>
            </a:extLst>
          </p:cNvPr>
          <p:cNvSpPr txBox="1">
            <a:spLocks/>
          </p:cNvSpPr>
          <p:nvPr/>
        </p:nvSpPr>
        <p:spPr>
          <a:xfrm>
            <a:off x="16146380" y="9467643"/>
            <a:ext cx="1415757" cy="59075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1A16757-6B7D-461C-8684-3415AA8CD197}" type="slidenum">
              <a:rPr lang="en-US" sz="3750"/>
              <a:pPr algn="ctr"/>
              <a:t>5</a:t>
            </a:fld>
            <a:endParaRPr lang="en-US" sz="3750" dirty="0"/>
          </a:p>
        </p:txBody>
      </p:sp>
      <p:grpSp>
        <p:nvGrpSpPr>
          <p:cNvPr id="66" name="Group 2">
            <a:extLst>
              <a:ext uri="{FF2B5EF4-FFF2-40B4-BE49-F238E27FC236}">
                <a16:creationId xmlns:a16="http://schemas.microsoft.com/office/drawing/2014/main" id="{37846420-8706-7A7A-E7D5-2176731BC173}"/>
              </a:ext>
            </a:extLst>
          </p:cNvPr>
          <p:cNvGrpSpPr/>
          <p:nvPr/>
        </p:nvGrpSpPr>
        <p:grpSpPr>
          <a:xfrm rot="-10800000">
            <a:off x="17720" y="210312"/>
            <a:ext cx="18287999" cy="1046987"/>
            <a:chOff x="0" y="0"/>
            <a:chExt cx="5146429" cy="341605"/>
          </a:xfrm>
          <a:solidFill>
            <a:schemeClr val="tx1"/>
          </a:solidFill>
        </p:grpSpPr>
        <p:sp>
          <p:nvSpPr>
            <p:cNvPr id="67" name="Freeform 3">
              <a:extLst>
                <a:ext uri="{FF2B5EF4-FFF2-40B4-BE49-F238E27FC236}">
                  <a16:creationId xmlns:a16="http://schemas.microsoft.com/office/drawing/2014/main" id="{474BBFFC-A7A0-E7D7-CED3-32026C747F36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8" name="TextBox 4">
              <a:extLst>
                <a:ext uri="{FF2B5EF4-FFF2-40B4-BE49-F238E27FC236}">
                  <a16:creationId xmlns:a16="http://schemas.microsoft.com/office/drawing/2014/main" id="{F564290A-6570-5A42-4D1D-C48F17B299BF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69" name="TextBox 10">
            <a:extLst>
              <a:ext uri="{FF2B5EF4-FFF2-40B4-BE49-F238E27FC236}">
                <a16:creationId xmlns:a16="http://schemas.microsoft.com/office/drawing/2014/main" id="{DF01C531-603C-5029-E054-8DD1555E9CC7}"/>
              </a:ext>
            </a:extLst>
          </p:cNvPr>
          <p:cNvSpPr txBox="1"/>
          <p:nvPr/>
        </p:nvSpPr>
        <p:spPr>
          <a:xfrm>
            <a:off x="152400" y="268127"/>
            <a:ext cx="16383000" cy="8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Review – Artificial Neural Networks (ANNs)</a:t>
            </a:r>
          </a:p>
        </p:txBody>
      </p:sp>
      <p:sp>
        <p:nvSpPr>
          <p:cNvPr id="70" name="Freeform 11">
            <a:extLst>
              <a:ext uri="{FF2B5EF4-FFF2-40B4-BE49-F238E27FC236}">
                <a16:creationId xmlns:a16="http://schemas.microsoft.com/office/drawing/2014/main" id="{57447B5B-370A-CF4A-F9EB-9309945CEB72}"/>
              </a:ext>
            </a:extLst>
          </p:cNvPr>
          <p:cNvSpPr/>
          <p:nvPr/>
        </p:nvSpPr>
        <p:spPr>
          <a:xfrm>
            <a:off x="17153860" y="329511"/>
            <a:ext cx="676940" cy="868955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217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5320" y="2116357"/>
            <a:ext cx="7046682" cy="5123647"/>
            <a:chOff x="11691581" y="2312515"/>
            <a:chExt cx="7747000" cy="36544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7383" y="2678085"/>
              <a:ext cx="2662788" cy="26627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201212" y="3795234"/>
              <a:ext cx="374015" cy="215900"/>
            </a:xfrm>
            <a:custGeom>
              <a:avLst/>
              <a:gdLst/>
              <a:ahLst/>
              <a:cxnLst/>
              <a:rect l="l" t="t" r="r" b="b"/>
              <a:pathLst>
                <a:path w="374015" h="215900">
                  <a:moveTo>
                    <a:pt x="0" y="215878"/>
                  </a:moveTo>
                  <a:lnTo>
                    <a:pt x="364844" y="5235"/>
                  </a:lnTo>
                  <a:lnTo>
                    <a:pt x="37391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5540888" y="3750210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4" h="93979">
                  <a:moveTo>
                    <a:pt x="112143" y="0"/>
                  </a:moveTo>
                  <a:lnTo>
                    <a:pt x="0" y="6732"/>
                  </a:lnTo>
                  <a:lnTo>
                    <a:pt x="50260" y="93787"/>
                  </a:lnTo>
                  <a:lnTo>
                    <a:pt x="112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5206343" y="4390997"/>
              <a:ext cx="374015" cy="215900"/>
            </a:xfrm>
            <a:custGeom>
              <a:avLst/>
              <a:gdLst/>
              <a:ahLst/>
              <a:cxnLst/>
              <a:rect l="l" t="t" r="r" b="b"/>
              <a:pathLst>
                <a:path w="374015" h="215900">
                  <a:moveTo>
                    <a:pt x="0" y="0"/>
                  </a:moveTo>
                  <a:lnTo>
                    <a:pt x="364844" y="210643"/>
                  </a:lnTo>
                  <a:lnTo>
                    <a:pt x="373912" y="21587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5546018" y="4558122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4" h="93979">
                  <a:moveTo>
                    <a:pt x="50260" y="0"/>
                  </a:moveTo>
                  <a:lnTo>
                    <a:pt x="0" y="87044"/>
                  </a:lnTo>
                  <a:lnTo>
                    <a:pt x="112247" y="93777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1691581" y="2312515"/>
              <a:ext cx="7747000" cy="3654425"/>
            </a:xfrm>
            <a:custGeom>
              <a:avLst/>
              <a:gdLst/>
              <a:ahLst/>
              <a:cxnLst/>
              <a:rect l="l" t="t" r="r" b="b"/>
              <a:pathLst>
                <a:path w="7747000" h="3654425">
                  <a:moveTo>
                    <a:pt x="813181" y="0"/>
                  </a:moveTo>
                  <a:lnTo>
                    <a:pt x="6933432" y="0"/>
                  </a:lnTo>
                  <a:lnTo>
                    <a:pt x="7002206" y="39"/>
                  </a:lnTo>
                  <a:lnTo>
                    <a:pt x="7065539" y="318"/>
                  </a:lnTo>
                  <a:lnTo>
                    <a:pt x="7123717" y="1075"/>
                  </a:lnTo>
                  <a:lnTo>
                    <a:pt x="7177027" y="2550"/>
                  </a:lnTo>
                  <a:lnTo>
                    <a:pt x="7225755" y="4981"/>
                  </a:lnTo>
                  <a:lnTo>
                    <a:pt x="7270187" y="8607"/>
                  </a:lnTo>
                  <a:lnTo>
                    <a:pt x="7310610" y="13668"/>
                  </a:lnTo>
                  <a:lnTo>
                    <a:pt x="7380572" y="29050"/>
                  </a:lnTo>
                  <a:lnTo>
                    <a:pt x="7455432" y="58663"/>
                  </a:lnTo>
                  <a:lnTo>
                    <a:pt x="7497776" y="81557"/>
                  </a:lnTo>
                  <a:lnTo>
                    <a:pt x="7537478" y="108291"/>
                  </a:lnTo>
                  <a:lnTo>
                    <a:pt x="7574296" y="138626"/>
                  </a:lnTo>
                  <a:lnTo>
                    <a:pt x="7607993" y="172321"/>
                  </a:lnTo>
                  <a:lnTo>
                    <a:pt x="7638328" y="209139"/>
                  </a:lnTo>
                  <a:lnTo>
                    <a:pt x="7665062" y="248839"/>
                  </a:lnTo>
                  <a:lnTo>
                    <a:pt x="7687956" y="291181"/>
                  </a:lnTo>
                  <a:lnTo>
                    <a:pt x="7706770" y="335926"/>
                  </a:lnTo>
                  <a:lnTo>
                    <a:pt x="7726213" y="399306"/>
                  </a:lnTo>
                  <a:lnTo>
                    <a:pt x="7738006" y="476430"/>
                  </a:lnTo>
                  <a:lnTo>
                    <a:pt x="7741632" y="520862"/>
                  </a:lnTo>
                  <a:lnTo>
                    <a:pt x="7744062" y="569590"/>
                  </a:lnTo>
                  <a:lnTo>
                    <a:pt x="7745536" y="622900"/>
                  </a:lnTo>
                  <a:lnTo>
                    <a:pt x="7746293" y="681077"/>
                  </a:lnTo>
                  <a:lnTo>
                    <a:pt x="7746572" y="744409"/>
                  </a:lnTo>
                  <a:lnTo>
                    <a:pt x="7746612" y="813181"/>
                  </a:lnTo>
                  <a:lnTo>
                    <a:pt x="7746612" y="2841180"/>
                  </a:lnTo>
                  <a:lnTo>
                    <a:pt x="7746572" y="2909951"/>
                  </a:lnTo>
                  <a:lnTo>
                    <a:pt x="7746293" y="2973281"/>
                  </a:lnTo>
                  <a:lnTo>
                    <a:pt x="7745536" y="3031458"/>
                  </a:lnTo>
                  <a:lnTo>
                    <a:pt x="7744062" y="3084767"/>
                  </a:lnTo>
                  <a:lnTo>
                    <a:pt x="7741632" y="3133494"/>
                  </a:lnTo>
                  <a:lnTo>
                    <a:pt x="7738006" y="3177927"/>
                  </a:lnTo>
                  <a:lnTo>
                    <a:pt x="7732946" y="3218351"/>
                  </a:lnTo>
                  <a:lnTo>
                    <a:pt x="7717567" y="3288317"/>
                  </a:lnTo>
                  <a:lnTo>
                    <a:pt x="7687956" y="3363177"/>
                  </a:lnTo>
                  <a:lnTo>
                    <a:pt x="7665062" y="3405519"/>
                  </a:lnTo>
                  <a:lnTo>
                    <a:pt x="7638328" y="3445218"/>
                  </a:lnTo>
                  <a:lnTo>
                    <a:pt x="7607993" y="3482035"/>
                  </a:lnTo>
                  <a:lnTo>
                    <a:pt x="7574296" y="3515731"/>
                  </a:lnTo>
                  <a:lnTo>
                    <a:pt x="7537478" y="3546066"/>
                  </a:lnTo>
                  <a:lnTo>
                    <a:pt x="7497776" y="3572800"/>
                  </a:lnTo>
                  <a:lnTo>
                    <a:pt x="7455432" y="3595693"/>
                  </a:lnTo>
                  <a:lnTo>
                    <a:pt x="7410685" y="3614507"/>
                  </a:lnTo>
                  <a:lnTo>
                    <a:pt x="7347309" y="3633955"/>
                  </a:lnTo>
                  <a:lnTo>
                    <a:pt x="7270187" y="3645751"/>
                  </a:lnTo>
                  <a:lnTo>
                    <a:pt x="7225755" y="3649378"/>
                  </a:lnTo>
                  <a:lnTo>
                    <a:pt x="7177027" y="3651809"/>
                  </a:lnTo>
                  <a:lnTo>
                    <a:pt x="7123717" y="3653283"/>
                  </a:lnTo>
                  <a:lnTo>
                    <a:pt x="7065539" y="3654041"/>
                  </a:lnTo>
                  <a:lnTo>
                    <a:pt x="7002206" y="3654320"/>
                  </a:lnTo>
                  <a:lnTo>
                    <a:pt x="6933432" y="3654359"/>
                  </a:lnTo>
                  <a:lnTo>
                    <a:pt x="813181" y="3654359"/>
                  </a:lnTo>
                  <a:lnTo>
                    <a:pt x="744409" y="3654320"/>
                  </a:lnTo>
                  <a:lnTo>
                    <a:pt x="681077" y="3654041"/>
                  </a:lnTo>
                  <a:lnTo>
                    <a:pt x="622900" y="3653283"/>
                  </a:lnTo>
                  <a:lnTo>
                    <a:pt x="569590" y="3651809"/>
                  </a:lnTo>
                  <a:lnTo>
                    <a:pt x="520862" y="3649378"/>
                  </a:lnTo>
                  <a:lnTo>
                    <a:pt x="476430" y="3645751"/>
                  </a:lnTo>
                  <a:lnTo>
                    <a:pt x="436007" y="3640690"/>
                  </a:lnTo>
                  <a:lnTo>
                    <a:pt x="366041" y="3625307"/>
                  </a:lnTo>
                  <a:lnTo>
                    <a:pt x="291181" y="3595693"/>
                  </a:lnTo>
                  <a:lnTo>
                    <a:pt x="248839" y="3572800"/>
                  </a:lnTo>
                  <a:lnTo>
                    <a:pt x="209139" y="3546066"/>
                  </a:lnTo>
                  <a:lnTo>
                    <a:pt x="172321" y="3515731"/>
                  </a:lnTo>
                  <a:lnTo>
                    <a:pt x="138626" y="3482035"/>
                  </a:lnTo>
                  <a:lnTo>
                    <a:pt x="108291" y="3445218"/>
                  </a:lnTo>
                  <a:lnTo>
                    <a:pt x="81557" y="3405519"/>
                  </a:lnTo>
                  <a:lnTo>
                    <a:pt x="58663" y="3363177"/>
                  </a:lnTo>
                  <a:lnTo>
                    <a:pt x="39849" y="3318432"/>
                  </a:lnTo>
                  <a:lnTo>
                    <a:pt x="20402" y="3255052"/>
                  </a:lnTo>
                  <a:lnTo>
                    <a:pt x="8607" y="3177927"/>
                  </a:lnTo>
                  <a:lnTo>
                    <a:pt x="4981" y="3133494"/>
                  </a:lnTo>
                  <a:lnTo>
                    <a:pt x="2550" y="3084767"/>
                  </a:lnTo>
                  <a:lnTo>
                    <a:pt x="1075" y="3031458"/>
                  </a:lnTo>
                  <a:lnTo>
                    <a:pt x="318" y="2973281"/>
                  </a:lnTo>
                  <a:lnTo>
                    <a:pt x="39" y="2909951"/>
                  </a:lnTo>
                  <a:lnTo>
                    <a:pt x="0" y="2841180"/>
                  </a:lnTo>
                  <a:lnTo>
                    <a:pt x="0" y="813181"/>
                  </a:lnTo>
                  <a:lnTo>
                    <a:pt x="39" y="744409"/>
                  </a:lnTo>
                  <a:lnTo>
                    <a:pt x="318" y="681077"/>
                  </a:lnTo>
                  <a:lnTo>
                    <a:pt x="1075" y="622900"/>
                  </a:lnTo>
                  <a:lnTo>
                    <a:pt x="2550" y="569590"/>
                  </a:lnTo>
                  <a:lnTo>
                    <a:pt x="4981" y="520862"/>
                  </a:lnTo>
                  <a:lnTo>
                    <a:pt x="8607" y="476430"/>
                  </a:lnTo>
                  <a:lnTo>
                    <a:pt x="13668" y="436007"/>
                  </a:lnTo>
                  <a:lnTo>
                    <a:pt x="29050" y="366041"/>
                  </a:lnTo>
                  <a:lnTo>
                    <a:pt x="58663" y="291181"/>
                  </a:lnTo>
                  <a:lnTo>
                    <a:pt x="81557" y="248839"/>
                  </a:lnTo>
                  <a:lnTo>
                    <a:pt x="108291" y="209139"/>
                  </a:lnTo>
                  <a:lnTo>
                    <a:pt x="138626" y="172321"/>
                  </a:lnTo>
                  <a:lnTo>
                    <a:pt x="172321" y="138626"/>
                  </a:lnTo>
                  <a:lnTo>
                    <a:pt x="209139" y="108291"/>
                  </a:lnTo>
                  <a:lnTo>
                    <a:pt x="248839" y="81557"/>
                  </a:lnTo>
                  <a:lnTo>
                    <a:pt x="291181" y="58663"/>
                  </a:lnTo>
                  <a:lnTo>
                    <a:pt x="335926" y="39849"/>
                  </a:lnTo>
                  <a:lnTo>
                    <a:pt x="399306" y="20402"/>
                  </a:lnTo>
                  <a:lnTo>
                    <a:pt x="476430" y="8607"/>
                  </a:lnTo>
                  <a:lnTo>
                    <a:pt x="520862" y="4981"/>
                  </a:lnTo>
                  <a:lnTo>
                    <a:pt x="569590" y="2550"/>
                  </a:lnTo>
                  <a:lnTo>
                    <a:pt x="622900" y="1075"/>
                  </a:lnTo>
                  <a:lnTo>
                    <a:pt x="681077" y="318"/>
                  </a:lnTo>
                  <a:lnTo>
                    <a:pt x="744409" y="39"/>
                  </a:lnTo>
                  <a:lnTo>
                    <a:pt x="813181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82532" y="2056693"/>
            <a:ext cx="9229420" cy="5531701"/>
            <a:chOff x="639719" y="2261093"/>
            <a:chExt cx="10146665" cy="3889375"/>
          </a:xfrm>
        </p:grpSpPr>
        <p:sp>
          <p:nvSpPr>
            <p:cNvPr id="21" name="object 21"/>
            <p:cNvSpPr/>
            <p:nvPr/>
          </p:nvSpPr>
          <p:spPr>
            <a:xfrm>
              <a:off x="665896" y="2312515"/>
              <a:ext cx="10094595" cy="3654425"/>
            </a:xfrm>
            <a:custGeom>
              <a:avLst/>
              <a:gdLst/>
              <a:ahLst/>
              <a:cxnLst/>
              <a:rect l="l" t="t" r="r" b="b"/>
              <a:pathLst>
                <a:path w="10094595" h="3654425">
                  <a:moveTo>
                    <a:pt x="813181" y="0"/>
                  </a:moveTo>
                  <a:lnTo>
                    <a:pt x="9281047" y="0"/>
                  </a:lnTo>
                  <a:lnTo>
                    <a:pt x="9349820" y="39"/>
                  </a:lnTo>
                  <a:lnTo>
                    <a:pt x="9413153" y="318"/>
                  </a:lnTo>
                  <a:lnTo>
                    <a:pt x="9471331" y="1075"/>
                  </a:lnTo>
                  <a:lnTo>
                    <a:pt x="9524642" y="2550"/>
                  </a:lnTo>
                  <a:lnTo>
                    <a:pt x="9573370" y="4981"/>
                  </a:lnTo>
                  <a:lnTo>
                    <a:pt x="9617803" y="8607"/>
                  </a:lnTo>
                  <a:lnTo>
                    <a:pt x="9658228" y="13668"/>
                  </a:lnTo>
                  <a:lnTo>
                    <a:pt x="9728194" y="29050"/>
                  </a:lnTo>
                  <a:lnTo>
                    <a:pt x="9803054" y="58663"/>
                  </a:lnTo>
                  <a:lnTo>
                    <a:pt x="9845396" y="81557"/>
                  </a:lnTo>
                  <a:lnTo>
                    <a:pt x="9885095" y="108291"/>
                  </a:lnTo>
                  <a:lnTo>
                    <a:pt x="9921912" y="138626"/>
                  </a:lnTo>
                  <a:lnTo>
                    <a:pt x="9955608" y="172321"/>
                  </a:lnTo>
                  <a:lnTo>
                    <a:pt x="9985943" y="209139"/>
                  </a:lnTo>
                  <a:lnTo>
                    <a:pt x="10012677" y="248839"/>
                  </a:lnTo>
                  <a:lnTo>
                    <a:pt x="10035571" y="291181"/>
                  </a:lnTo>
                  <a:lnTo>
                    <a:pt x="10054384" y="335926"/>
                  </a:lnTo>
                  <a:lnTo>
                    <a:pt x="10073832" y="399306"/>
                  </a:lnTo>
                  <a:lnTo>
                    <a:pt x="10085629" y="476430"/>
                  </a:lnTo>
                  <a:lnTo>
                    <a:pt x="10089255" y="520862"/>
                  </a:lnTo>
                  <a:lnTo>
                    <a:pt x="10091686" y="569590"/>
                  </a:lnTo>
                  <a:lnTo>
                    <a:pt x="10093161" y="622900"/>
                  </a:lnTo>
                  <a:lnTo>
                    <a:pt x="10093918" y="681077"/>
                  </a:lnTo>
                  <a:lnTo>
                    <a:pt x="10094197" y="744409"/>
                  </a:lnTo>
                  <a:lnTo>
                    <a:pt x="10094237" y="813181"/>
                  </a:lnTo>
                  <a:lnTo>
                    <a:pt x="10094237" y="2841180"/>
                  </a:lnTo>
                  <a:lnTo>
                    <a:pt x="10094197" y="2909951"/>
                  </a:lnTo>
                  <a:lnTo>
                    <a:pt x="10093918" y="2973281"/>
                  </a:lnTo>
                  <a:lnTo>
                    <a:pt x="10093161" y="3031458"/>
                  </a:lnTo>
                  <a:lnTo>
                    <a:pt x="10091686" y="3084767"/>
                  </a:lnTo>
                  <a:lnTo>
                    <a:pt x="10089255" y="3133494"/>
                  </a:lnTo>
                  <a:lnTo>
                    <a:pt x="10085629" y="3177927"/>
                  </a:lnTo>
                  <a:lnTo>
                    <a:pt x="10080567" y="3218351"/>
                  </a:lnTo>
                  <a:lnTo>
                    <a:pt x="10065184" y="3288317"/>
                  </a:lnTo>
                  <a:lnTo>
                    <a:pt x="10035571" y="3363177"/>
                  </a:lnTo>
                  <a:lnTo>
                    <a:pt x="10012677" y="3405519"/>
                  </a:lnTo>
                  <a:lnTo>
                    <a:pt x="9985943" y="3445218"/>
                  </a:lnTo>
                  <a:lnTo>
                    <a:pt x="9955608" y="3482035"/>
                  </a:lnTo>
                  <a:lnTo>
                    <a:pt x="9921912" y="3515731"/>
                  </a:lnTo>
                  <a:lnTo>
                    <a:pt x="9885095" y="3546066"/>
                  </a:lnTo>
                  <a:lnTo>
                    <a:pt x="9845396" y="3572800"/>
                  </a:lnTo>
                  <a:lnTo>
                    <a:pt x="9803054" y="3595693"/>
                  </a:lnTo>
                  <a:lnTo>
                    <a:pt x="9758310" y="3614507"/>
                  </a:lnTo>
                  <a:lnTo>
                    <a:pt x="9694929" y="3633955"/>
                  </a:lnTo>
                  <a:lnTo>
                    <a:pt x="9617803" y="3645751"/>
                  </a:lnTo>
                  <a:lnTo>
                    <a:pt x="9573370" y="3649378"/>
                  </a:lnTo>
                  <a:lnTo>
                    <a:pt x="9524642" y="3651809"/>
                  </a:lnTo>
                  <a:lnTo>
                    <a:pt x="9471331" y="3653283"/>
                  </a:lnTo>
                  <a:lnTo>
                    <a:pt x="9413153" y="3654041"/>
                  </a:lnTo>
                  <a:lnTo>
                    <a:pt x="9349820" y="3654320"/>
                  </a:lnTo>
                  <a:lnTo>
                    <a:pt x="9281047" y="3654359"/>
                  </a:lnTo>
                  <a:lnTo>
                    <a:pt x="813181" y="3654359"/>
                  </a:lnTo>
                  <a:lnTo>
                    <a:pt x="744409" y="3654320"/>
                  </a:lnTo>
                  <a:lnTo>
                    <a:pt x="681077" y="3654041"/>
                  </a:lnTo>
                  <a:lnTo>
                    <a:pt x="622900" y="3653283"/>
                  </a:lnTo>
                  <a:lnTo>
                    <a:pt x="569590" y="3651809"/>
                  </a:lnTo>
                  <a:lnTo>
                    <a:pt x="520862" y="3649378"/>
                  </a:lnTo>
                  <a:lnTo>
                    <a:pt x="476430" y="3645751"/>
                  </a:lnTo>
                  <a:lnTo>
                    <a:pt x="436007" y="3640690"/>
                  </a:lnTo>
                  <a:lnTo>
                    <a:pt x="366041" y="3625307"/>
                  </a:lnTo>
                  <a:lnTo>
                    <a:pt x="291181" y="3595693"/>
                  </a:lnTo>
                  <a:lnTo>
                    <a:pt x="248839" y="3572800"/>
                  </a:lnTo>
                  <a:lnTo>
                    <a:pt x="209139" y="3546066"/>
                  </a:lnTo>
                  <a:lnTo>
                    <a:pt x="172321" y="3515731"/>
                  </a:lnTo>
                  <a:lnTo>
                    <a:pt x="138626" y="3482035"/>
                  </a:lnTo>
                  <a:lnTo>
                    <a:pt x="108291" y="3445218"/>
                  </a:lnTo>
                  <a:lnTo>
                    <a:pt x="81557" y="3405519"/>
                  </a:lnTo>
                  <a:lnTo>
                    <a:pt x="58663" y="3363177"/>
                  </a:lnTo>
                  <a:lnTo>
                    <a:pt x="39849" y="3318432"/>
                  </a:lnTo>
                  <a:lnTo>
                    <a:pt x="20402" y="3255052"/>
                  </a:lnTo>
                  <a:lnTo>
                    <a:pt x="8607" y="3177927"/>
                  </a:lnTo>
                  <a:lnTo>
                    <a:pt x="4981" y="3133494"/>
                  </a:lnTo>
                  <a:lnTo>
                    <a:pt x="2550" y="3084767"/>
                  </a:lnTo>
                  <a:lnTo>
                    <a:pt x="1075" y="3031458"/>
                  </a:lnTo>
                  <a:lnTo>
                    <a:pt x="318" y="2973281"/>
                  </a:lnTo>
                  <a:lnTo>
                    <a:pt x="39" y="2909951"/>
                  </a:lnTo>
                  <a:lnTo>
                    <a:pt x="0" y="2841180"/>
                  </a:lnTo>
                  <a:lnTo>
                    <a:pt x="0" y="813181"/>
                  </a:lnTo>
                  <a:lnTo>
                    <a:pt x="39" y="744409"/>
                  </a:lnTo>
                  <a:lnTo>
                    <a:pt x="318" y="681077"/>
                  </a:lnTo>
                  <a:lnTo>
                    <a:pt x="1075" y="622900"/>
                  </a:lnTo>
                  <a:lnTo>
                    <a:pt x="2550" y="569590"/>
                  </a:lnTo>
                  <a:lnTo>
                    <a:pt x="4981" y="520862"/>
                  </a:lnTo>
                  <a:lnTo>
                    <a:pt x="8607" y="476430"/>
                  </a:lnTo>
                  <a:lnTo>
                    <a:pt x="13668" y="436007"/>
                  </a:lnTo>
                  <a:lnTo>
                    <a:pt x="29050" y="366041"/>
                  </a:lnTo>
                  <a:lnTo>
                    <a:pt x="58663" y="291181"/>
                  </a:lnTo>
                  <a:lnTo>
                    <a:pt x="81557" y="248839"/>
                  </a:lnTo>
                  <a:lnTo>
                    <a:pt x="108291" y="209139"/>
                  </a:lnTo>
                  <a:lnTo>
                    <a:pt x="138626" y="172321"/>
                  </a:lnTo>
                  <a:lnTo>
                    <a:pt x="172321" y="138626"/>
                  </a:lnTo>
                  <a:lnTo>
                    <a:pt x="209139" y="108291"/>
                  </a:lnTo>
                  <a:lnTo>
                    <a:pt x="248839" y="81557"/>
                  </a:lnTo>
                  <a:lnTo>
                    <a:pt x="291181" y="58663"/>
                  </a:lnTo>
                  <a:lnTo>
                    <a:pt x="335926" y="39849"/>
                  </a:lnTo>
                  <a:lnTo>
                    <a:pt x="399306" y="20402"/>
                  </a:lnTo>
                  <a:lnTo>
                    <a:pt x="476430" y="8607"/>
                  </a:lnTo>
                  <a:lnTo>
                    <a:pt x="520862" y="4981"/>
                  </a:lnTo>
                  <a:lnTo>
                    <a:pt x="569590" y="2550"/>
                  </a:lnTo>
                  <a:lnTo>
                    <a:pt x="622900" y="1075"/>
                  </a:lnTo>
                  <a:lnTo>
                    <a:pt x="681077" y="318"/>
                  </a:lnTo>
                  <a:lnTo>
                    <a:pt x="744409" y="39"/>
                  </a:lnTo>
                  <a:lnTo>
                    <a:pt x="813181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620" y="2261093"/>
              <a:ext cx="5003774" cy="38890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1418" y="2615501"/>
              <a:ext cx="3180227" cy="318022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66528" y="420561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719774" y="415534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993570" y="3779711"/>
            <a:ext cx="412982" cy="91838"/>
            <a:chOff x="10986052" y="4155349"/>
            <a:chExt cx="454025" cy="100965"/>
          </a:xfrm>
        </p:grpSpPr>
        <p:sp>
          <p:nvSpPr>
            <p:cNvPr id="27" name="object 27"/>
            <p:cNvSpPr/>
            <p:nvPr/>
          </p:nvSpPr>
          <p:spPr>
            <a:xfrm>
              <a:off x="10986052" y="420561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1339340" y="415534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84973" y="-350554"/>
            <a:ext cx="16066128" cy="2075964"/>
          </a:xfrm>
          <a:prstGeom prst="rect">
            <a:avLst/>
          </a:prstGeom>
        </p:spPr>
        <p:txBody>
          <a:bodyPr vert="horz" wrap="square" lIns="0" tIns="440129" rIns="0" bIns="0" rtlCol="0">
            <a:spAutoFit/>
          </a:bodyPr>
          <a:lstStyle/>
          <a:p>
            <a:pPr marL="33501">
              <a:spcBef>
                <a:spcPts val="3466"/>
              </a:spcBef>
            </a:pPr>
            <a:r>
              <a:rPr sz="6600" spc="555" dirty="0"/>
              <a:t>Example</a:t>
            </a:r>
            <a:r>
              <a:rPr sz="6600" spc="-432" dirty="0"/>
              <a:t> </a:t>
            </a:r>
            <a:r>
              <a:rPr sz="6600" spc="418" dirty="0"/>
              <a:t>transfer</a:t>
            </a:r>
            <a:r>
              <a:rPr sz="6600" spc="-432" dirty="0"/>
              <a:t> </a:t>
            </a:r>
            <a:r>
              <a:rPr sz="6600" spc="377" dirty="0"/>
              <a:t>learning</a:t>
            </a:r>
            <a:r>
              <a:rPr sz="6600" spc="-432" dirty="0"/>
              <a:t> </a:t>
            </a:r>
            <a:r>
              <a:rPr sz="6600" spc="532" dirty="0"/>
              <a:t>use</a:t>
            </a:r>
            <a:r>
              <a:rPr sz="6600" spc="-432" dirty="0"/>
              <a:t> </a:t>
            </a:r>
            <a:r>
              <a:rPr sz="6600" spc="641" dirty="0"/>
              <a:t>cases</a:t>
            </a:r>
            <a:endParaRPr sz="6600" dirty="0"/>
          </a:p>
          <a:p>
            <a:pPr marL="133425">
              <a:spcBef>
                <a:spcPts val="1169"/>
              </a:spcBef>
            </a:pPr>
            <a:r>
              <a:rPr sz="3002" spc="282" dirty="0"/>
              <a:t>Computer</a:t>
            </a:r>
            <a:r>
              <a:rPr sz="3002" spc="-27" dirty="0"/>
              <a:t> </a:t>
            </a:r>
            <a:r>
              <a:rPr sz="3002" spc="155" dirty="0"/>
              <a:t>vision</a:t>
            </a:r>
            <a:endParaRPr sz="3002" dirty="0"/>
          </a:p>
        </p:txBody>
      </p:sp>
      <p:grpSp>
        <p:nvGrpSpPr>
          <p:cNvPr id="46" name="object 46"/>
          <p:cNvGrpSpPr/>
          <p:nvPr/>
        </p:nvGrpSpPr>
        <p:grpSpPr>
          <a:xfrm>
            <a:off x="9993570" y="7888908"/>
            <a:ext cx="412982" cy="91838"/>
            <a:chOff x="10986052" y="8672929"/>
            <a:chExt cx="454025" cy="100965"/>
          </a:xfrm>
        </p:grpSpPr>
        <p:sp>
          <p:nvSpPr>
            <p:cNvPr id="47" name="object 47"/>
            <p:cNvSpPr/>
            <p:nvPr/>
          </p:nvSpPr>
          <p:spPr>
            <a:xfrm>
              <a:off x="10986052" y="8723189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1339340" y="867292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53778" y="7864111"/>
            <a:ext cx="7846653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127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36" dirty="0">
                <a:solidFill>
                  <a:srgbClr val="FFFFFF"/>
                </a:solidFill>
                <a:latin typeface="Calibri"/>
                <a:cs typeface="Calibri"/>
              </a:rPr>
              <a:t>learns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77" dirty="0">
                <a:solidFill>
                  <a:srgbClr val="FFFFFF"/>
                </a:solidFill>
                <a:latin typeface="Calibri"/>
                <a:cs typeface="Calibri"/>
              </a:rPr>
              <a:t>patterns/weights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82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09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73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208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endParaRPr sz="2229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156748" y="7708031"/>
            <a:ext cx="6003542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159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2229" kern="0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241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86" dirty="0">
                <a:solidFill>
                  <a:srgbClr val="FFFFFF"/>
                </a:solidFill>
                <a:latin typeface="Calibri"/>
                <a:cs typeface="Calibri"/>
              </a:rPr>
              <a:t>used/tuned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8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29" kern="0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86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64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endParaRPr sz="2229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31" name="Picture 30" descr="A close-up of a brain scan&#10;&#10;AI-generated content may be incorrect.">
            <a:extLst>
              <a:ext uri="{FF2B5EF4-FFF2-40B4-BE49-F238E27FC236}">
                <a16:creationId xmlns:a16="http://schemas.microsoft.com/office/drawing/2014/main" id="{77CE0A2B-92BA-67D5-19DD-7B60614546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668" y="2988795"/>
            <a:ext cx="1279777" cy="1279777"/>
          </a:xfrm>
          <a:prstGeom prst="rect">
            <a:avLst/>
          </a:prstGeom>
        </p:spPr>
      </p:pic>
      <p:pic>
        <p:nvPicPr>
          <p:cNvPr id="33" name="Picture 32" descr="A close-up of a brain scan&#10;&#10;AI-generated content may be incorrect.">
            <a:extLst>
              <a:ext uri="{FF2B5EF4-FFF2-40B4-BE49-F238E27FC236}">
                <a16:creationId xmlns:a16="http://schemas.microsoft.com/office/drawing/2014/main" id="{E1430533-C7C8-B3A5-88F0-17AD8182E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77" y="4736599"/>
            <a:ext cx="1171837" cy="14192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0F53FC-4E5E-B28A-CBD1-54CE685A023F}"/>
              </a:ext>
            </a:extLst>
          </p:cNvPr>
          <p:cNvSpPr txBox="1"/>
          <p:nvPr/>
        </p:nvSpPr>
        <p:spPr>
          <a:xfrm>
            <a:off x="16141065" y="3390900"/>
            <a:ext cx="87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FDA683-F0D6-5BD1-0768-74FEF7563AE5}"/>
              </a:ext>
            </a:extLst>
          </p:cNvPr>
          <p:cNvSpPr txBox="1"/>
          <p:nvPr/>
        </p:nvSpPr>
        <p:spPr>
          <a:xfrm>
            <a:off x="16208757" y="5143500"/>
            <a:ext cx="87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973" y="-350554"/>
            <a:ext cx="16066128" cy="1897395"/>
          </a:xfrm>
          <a:prstGeom prst="rect">
            <a:avLst/>
          </a:prstGeom>
        </p:spPr>
        <p:txBody>
          <a:bodyPr vert="horz" wrap="square" lIns="0" tIns="569040" rIns="0" bIns="0" rtlCol="0">
            <a:spAutoFit/>
          </a:bodyPr>
          <a:lstStyle/>
          <a:p>
            <a:pPr marL="4228580">
              <a:spcBef>
                <a:spcPts val="118"/>
              </a:spcBef>
            </a:pPr>
            <a:r>
              <a:rPr sz="8596" spc="468" dirty="0"/>
              <a:t>Improving</a:t>
            </a:r>
            <a:r>
              <a:rPr sz="8596" spc="-446" dirty="0"/>
              <a:t> </a:t>
            </a:r>
            <a:r>
              <a:rPr sz="8596" spc="655" dirty="0"/>
              <a:t>a</a:t>
            </a:r>
            <a:r>
              <a:rPr sz="8596" spc="-440" dirty="0"/>
              <a:t> </a:t>
            </a:r>
            <a:r>
              <a:rPr sz="8596" spc="509" dirty="0"/>
              <a:t>model</a:t>
            </a:r>
            <a:endParaRPr sz="8596" dirty="0"/>
          </a:p>
        </p:txBody>
      </p:sp>
      <p:grpSp>
        <p:nvGrpSpPr>
          <p:cNvPr id="3" name="object 3"/>
          <p:cNvGrpSpPr/>
          <p:nvPr/>
        </p:nvGrpSpPr>
        <p:grpSpPr>
          <a:xfrm>
            <a:off x="628349" y="2180607"/>
            <a:ext cx="16962844" cy="7290774"/>
            <a:chOff x="690090" y="2397321"/>
            <a:chExt cx="18648657" cy="8015351"/>
          </a:xfrm>
        </p:grpSpPr>
        <p:sp>
          <p:nvSpPr>
            <p:cNvPr id="4" name="object 4"/>
            <p:cNvSpPr/>
            <p:nvPr/>
          </p:nvSpPr>
          <p:spPr>
            <a:xfrm>
              <a:off x="690090" y="2397321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06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54"/>
                  </a:lnTo>
                  <a:lnTo>
                    <a:pt x="9287078" y="1602854"/>
                  </a:lnTo>
                  <a:lnTo>
                    <a:pt x="18574106" y="1602854"/>
                  </a:lnTo>
                  <a:lnTo>
                    <a:pt x="185741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64362" y="4000696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06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06" y="1602867"/>
                  </a:lnTo>
                  <a:lnTo>
                    <a:pt x="18574106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5603563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06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06" y="1602867"/>
                  </a:lnTo>
                  <a:lnTo>
                    <a:pt x="185741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64362" y="7206430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06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06" y="1602867"/>
                  </a:lnTo>
                  <a:lnTo>
                    <a:pt x="18574106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64362" y="8809297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06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06" y="1602867"/>
                  </a:lnTo>
                  <a:lnTo>
                    <a:pt x="185741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79787" y="2351378"/>
            <a:ext cx="5279813" cy="1013286"/>
          </a:xfrm>
          <a:prstGeom prst="rect">
            <a:avLst/>
          </a:prstGeom>
        </p:spPr>
        <p:txBody>
          <a:bodyPr vert="horz" wrap="square" lIns="0" tIns="11552" rIns="0" bIns="0" rtlCol="0">
            <a:spAutoFit/>
          </a:bodyPr>
          <a:lstStyle/>
          <a:p>
            <a:pPr marL="755496" marR="4621" indent="-744521" defTabSz="831738">
              <a:lnSpc>
                <a:spcPct val="107500"/>
              </a:lnSpc>
              <a:spcBef>
                <a:spcPts val="91"/>
              </a:spcBef>
            </a:pPr>
            <a:r>
              <a:rPr sz="3138" b="1" kern="0" spc="-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Method</a:t>
            </a:r>
            <a:r>
              <a:rPr sz="3138" b="1" kern="0" spc="-200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3138" b="1" kern="0" spc="16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to</a:t>
            </a:r>
            <a:r>
              <a:rPr sz="3138" b="1" kern="0" spc="-196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3138" b="1" kern="0" spc="-45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improve</a:t>
            </a:r>
            <a:r>
              <a:rPr sz="3138" b="1" kern="0" spc="-196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3138" b="1" kern="0" spc="-31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a</a:t>
            </a:r>
            <a:r>
              <a:rPr sz="3138" b="1" kern="0" spc="-196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3138" b="1" kern="0" spc="-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model </a:t>
            </a:r>
            <a:r>
              <a:rPr sz="3138" b="1" kern="0" spc="-77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(reduce</a:t>
            </a:r>
            <a:r>
              <a:rPr sz="3138" b="1" kern="0" spc="-182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3138" b="1" kern="0" spc="73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overfitting)</a:t>
            </a:r>
            <a:endParaRPr sz="3138" kern="0" dirty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45734" y="2642821"/>
            <a:ext cx="3243206" cy="495720"/>
          </a:xfrm>
          <a:prstGeom prst="rect">
            <a:avLst/>
          </a:prstGeom>
        </p:spPr>
        <p:txBody>
          <a:bodyPr vert="horz" wrap="square" lIns="0" tIns="12707" rIns="0" bIns="0" rtlCol="0">
            <a:spAutoFit/>
          </a:bodyPr>
          <a:lstStyle/>
          <a:p>
            <a:pPr marL="11552" defTabSz="831738">
              <a:spcBef>
                <a:spcPts val="100"/>
              </a:spcBef>
            </a:pPr>
            <a:r>
              <a:rPr sz="3138" b="1" kern="0" spc="127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What</a:t>
            </a:r>
            <a:r>
              <a:rPr sz="3138" b="1" kern="0" spc="-21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3138" b="1" kern="0" spc="-27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does</a:t>
            </a:r>
            <a:r>
              <a:rPr sz="3138" b="1" kern="0" spc="-21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3138" b="1" kern="0" spc="236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it</a:t>
            </a:r>
            <a:r>
              <a:rPr sz="3138" b="1" kern="0" spc="-214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 </a:t>
            </a:r>
            <a:r>
              <a:rPr sz="3138" b="1" kern="0" spc="-68" dirty="0">
                <a:solidFill>
                  <a:sysClr val="windowText" lastClr="000000"/>
                </a:solidFill>
                <a:latin typeface="Century Gothic"/>
                <a:cs typeface="Century Gothic"/>
              </a:rPr>
              <a:t>do?</a:t>
            </a:r>
            <a:endParaRPr sz="3138" kern="0">
              <a:solidFill>
                <a:sysClr val="windowText" lastClr="000000"/>
              </a:solidFill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41808" y="4172373"/>
            <a:ext cx="1356197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77" dirty="0">
                <a:solidFill>
                  <a:sysClr val="windowText" lastClr="000000"/>
                </a:solidFill>
                <a:latin typeface="Calibri"/>
                <a:cs typeface="Calibri"/>
              </a:rPr>
              <a:t>More</a:t>
            </a:r>
            <a:r>
              <a:rPr sz="2229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2229" kern="0" spc="132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10600" y="3867993"/>
            <a:ext cx="8872745" cy="97169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1552" marR="4621" algn="ctr" defTabSz="831738">
              <a:lnSpc>
                <a:spcPct val="101600"/>
              </a:lnSpc>
              <a:spcBef>
                <a:spcPts val="59"/>
              </a:spcBef>
            </a:pP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Gives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a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model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more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2092" kern="0" spc="4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a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chance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learn</a:t>
            </a:r>
            <a:r>
              <a:rPr sz="2092" kern="0" spc="4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patterns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between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samples (e.g.</a:t>
            </a:r>
            <a:r>
              <a:rPr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if</a:t>
            </a:r>
            <a:r>
              <a:rPr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a</a:t>
            </a:r>
            <a:r>
              <a:rPr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model</a:t>
            </a:r>
            <a:r>
              <a:rPr sz="2092" kern="0" spc="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is</a:t>
            </a:r>
            <a:r>
              <a:rPr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performing</a:t>
            </a:r>
            <a:r>
              <a:rPr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poorly</a:t>
            </a:r>
            <a:r>
              <a:rPr sz="2092" kern="0" spc="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on</a:t>
            </a:r>
            <a:r>
              <a:rPr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images</a:t>
            </a:r>
            <a:r>
              <a:rPr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tumor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,</a:t>
            </a:r>
            <a:r>
              <a:rPr sz="2092" kern="0" spc="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show</a:t>
            </a:r>
            <a:r>
              <a:rPr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it</a:t>
            </a:r>
            <a:r>
              <a:rPr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18" dirty="0">
                <a:solidFill>
                  <a:sysClr val="windowText" lastClr="000000"/>
                </a:solidFill>
                <a:latin typeface="Arial"/>
                <a:cs typeface="Arial"/>
              </a:rPr>
              <a:t>more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images</a:t>
            </a:r>
            <a:r>
              <a:rPr sz="2092" kern="0" spc="4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2092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2092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tumor</a:t>
            </a:r>
            <a:r>
              <a:rPr sz="2092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).</a:t>
            </a:r>
            <a:endParaRPr sz="2092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36775" y="5630338"/>
            <a:ext cx="2566263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164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r>
              <a:rPr sz="2229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2229" kern="0" spc="132" dirty="0">
                <a:solidFill>
                  <a:sysClr val="windowText" lastClr="000000"/>
                </a:solidFill>
                <a:latin typeface="Calibri"/>
                <a:cs typeface="Calibri"/>
              </a:rPr>
              <a:t>augmentation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82000" y="5164046"/>
            <a:ext cx="9098992" cy="130005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1552" marR="4621" algn="ctr" defTabSz="831738">
              <a:lnSpc>
                <a:spcPct val="101600"/>
              </a:lnSpc>
              <a:spcBef>
                <a:spcPts val="59"/>
              </a:spcBef>
            </a:pP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Increase</a:t>
            </a:r>
            <a:r>
              <a:rPr sz="2092" kern="0" spc="9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2092" kern="0" spc="9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diversity</a:t>
            </a:r>
            <a:r>
              <a:rPr sz="2092" kern="0" spc="9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2092" kern="0" spc="9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your</a:t>
            </a:r>
            <a:r>
              <a:rPr sz="2092" kern="0" spc="9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training</a:t>
            </a:r>
            <a:r>
              <a:rPr sz="2092" kern="0" spc="9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dataset</a:t>
            </a:r>
            <a:r>
              <a:rPr sz="2092" kern="0" spc="9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without</a:t>
            </a:r>
            <a:r>
              <a:rPr sz="2092" kern="0" spc="9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collecting</a:t>
            </a:r>
            <a:r>
              <a:rPr sz="2092" kern="0" spc="9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18" dirty="0">
                <a:solidFill>
                  <a:sysClr val="windowText" lastClr="000000"/>
                </a:solidFill>
                <a:latin typeface="Arial"/>
                <a:cs typeface="Arial"/>
              </a:rPr>
              <a:t>more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data</a:t>
            </a:r>
            <a:r>
              <a:rPr sz="2092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(e.g.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take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your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images of tumor cases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randomly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rotate</a:t>
            </a:r>
            <a:r>
              <a:rPr sz="2092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them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30°).</a:t>
            </a:r>
            <a:endParaRPr sz="2092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81790" marR="374860" algn="ctr" defTabSz="831738">
              <a:lnSpc>
                <a:spcPct val="101600"/>
              </a:lnSpc>
            </a:pP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Increased</a:t>
            </a:r>
            <a:r>
              <a:rPr sz="2092" kern="0" spc="14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diversity</a:t>
            </a:r>
            <a:r>
              <a:rPr sz="2092" kern="0" spc="14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forces</a:t>
            </a:r>
            <a:r>
              <a:rPr sz="2092" kern="0" spc="1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a</a:t>
            </a:r>
            <a:r>
              <a:rPr sz="2092" kern="0" spc="14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model</a:t>
            </a:r>
            <a:r>
              <a:rPr sz="2092" kern="0" spc="14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2092" kern="0" spc="1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learn</a:t>
            </a:r>
            <a:r>
              <a:rPr sz="2092" kern="0" spc="14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more</a:t>
            </a:r>
            <a:r>
              <a:rPr sz="2092" kern="0" spc="1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generalisation patterns.</a:t>
            </a:r>
            <a:endParaRPr sz="2092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60803" y="7088314"/>
            <a:ext cx="1517925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136" dirty="0">
                <a:solidFill>
                  <a:sysClr val="windowText" lastClr="000000"/>
                </a:solidFill>
                <a:latin typeface="Calibri"/>
                <a:cs typeface="Calibri"/>
              </a:rPr>
              <a:t>Better</a:t>
            </a:r>
            <a:r>
              <a:rPr sz="2229" kern="0" spc="-5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2229" kern="0" spc="132" dirty="0">
                <a:solidFill>
                  <a:sysClr val="windowText" lastClr="000000"/>
                </a:solidFill>
                <a:latin typeface="Calibri"/>
                <a:cs typeface="Calibri"/>
              </a:rPr>
              <a:t>data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10600" y="6783934"/>
            <a:ext cx="8670883" cy="97169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1552" marR="4621" algn="ctr" defTabSz="831738">
              <a:lnSpc>
                <a:spcPct val="101600"/>
              </a:lnSpc>
              <a:spcBef>
                <a:spcPts val="59"/>
              </a:spcBef>
            </a:pP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Not</a:t>
            </a:r>
            <a:r>
              <a:rPr sz="2092" kern="0" spc="3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all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data</a:t>
            </a:r>
            <a:r>
              <a:rPr sz="2092" kern="0" spc="3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samples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are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created</a:t>
            </a:r>
            <a:r>
              <a:rPr sz="2092" kern="0" spc="3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equally.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Removing</a:t>
            </a:r>
            <a:r>
              <a:rPr sz="2092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poor</a:t>
            </a:r>
            <a:r>
              <a:rPr sz="2092" kern="0" spc="3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samples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from</a:t>
            </a:r>
            <a:r>
              <a:rPr sz="2092" kern="0" spc="8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or</a:t>
            </a:r>
            <a:r>
              <a:rPr sz="2092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adding</a:t>
            </a:r>
            <a:r>
              <a:rPr sz="2092" kern="0" spc="8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better</a:t>
            </a:r>
            <a:r>
              <a:rPr sz="2092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samples</a:t>
            </a:r>
            <a:r>
              <a:rPr sz="2092" kern="0" spc="8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2092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your</a:t>
            </a:r>
            <a:r>
              <a:rPr sz="2092" kern="0" spc="8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dataset</a:t>
            </a:r>
            <a:r>
              <a:rPr sz="2092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can</a:t>
            </a:r>
            <a:r>
              <a:rPr sz="2092" kern="0" spc="8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improve</a:t>
            </a:r>
            <a:r>
              <a:rPr sz="2092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18" dirty="0">
                <a:solidFill>
                  <a:sysClr val="windowText" lastClr="000000"/>
                </a:solidFill>
                <a:latin typeface="Arial"/>
                <a:cs typeface="Arial"/>
              </a:rPr>
              <a:t>your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model’s</a:t>
            </a:r>
            <a:r>
              <a:rPr sz="2092" kern="0" spc="6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performance.</a:t>
            </a:r>
            <a:endParaRPr sz="2092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49342" y="8546279"/>
            <a:ext cx="2740697" cy="357040"/>
          </a:xfrm>
          <a:prstGeom prst="rect">
            <a:avLst/>
          </a:prstGeom>
        </p:spPr>
        <p:txBody>
          <a:bodyPr vert="horz" wrap="square" lIns="0" tIns="13862" rIns="0" bIns="0" rtlCol="0">
            <a:spAutoFit/>
          </a:bodyPr>
          <a:lstStyle/>
          <a:p>
            <a:pPr marL="11552" defTabSz="831738">
              <a:spcBef>
                <a:spcPts val="109"/>
              </a:spcBef>
            </a:pPr>
            <a:r>
              <a:rPr sz="2229" kern="0" spc="146" dirty="0">
                <a:solidFill>
                  <a:sysClr val="windowText" lastClr="000000"/>
                </a:solidFill>
                <a:latin typeface="Calibri"/>
                <a:cs typeface="Calibri"/>
              </a:rPr>
              <a:t>Use</a:t>
            </a:r>
            <a:r>
              <a:rPr sz="2229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2229" kern="0" spc="118" dirty="0">
                <a:solidFill>
                  <a:sysClr val="windowText" lastClr="000000"/>
                </a:solidFill>
                <a:latin typeface="Calibri"/>
                <a:cs typeface="Calibri"/>
              </a:rPr>
              <a:t>transfer</a:t>
            </a:r>
            <a:r>
              <a:rPr sz="2229" kern="0" spc="-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2229" kern="0" spc="100" dirty="0">
                <a:solidFill>
                  <a:sysClr val="windowText" lastClr="000000"/>
                </a:solidFill>
                <a:latin typeface="Calibri"/>
                <a:cs typeface="Calibri"/>
              </a:rPr>
              <a:t>learning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10600" y="8241900"/>
            <a:ext cx="8838902" cy="97169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1552" marR="4621" algn="ctr" defTabSz="831738">
              <a:lnSpc>
                <a:spcPct val="101600"/>
              </a:lnSpc>
              <a:spcBef>
                <a:spcPts val="59"/>
              </a:spcBef>
            </a:pPr>
            <a:r>
              <a:rPr sz="2092" kern="0" spc="-68" dirty="0">
                <a:solidFill>
                  <a:sysClr val="windowText" lastClr="000000"/>
                </a:solidFill>
                <a:latin typeface="Arial"/>
                <a:cs typeface="Arial"/>
              </a:rPr>
              <a:t>Take</a:t>
            </a:r>
            <a:r>
              <a:rPr sz="2092" kern="0" spc="6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an</a:t>
            </a:r>
            <a:r>
              <a:rPr sz="2092" kern="0" spc="6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existing</a:t>
            </a:r>
            <a:r>
              <a:rPr sz="2092" kern="0" spc="6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model’s</a:t>
            </a:r>
            <a:r>
              <a:rPr sz="2092" kern="0" spc="6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pre-learned</a:t>
            </a:r>
            <a:r>
              <a:rPr sz="2092" kern="0" spc="73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patterns</a:t>
            </a:r>
            <a:r>
              <a:rPr sz="2092" kern="0" spc="6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from</a:t>
            </a:r>
            <a:r>
              <a:rPr sz="2092" kern="0" spc="6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one</a:t>
            </a:r>
            <a:r>
              <a:rPr sz="2092" kern="0" spc="6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problem</a:t>
            </a:r>
            <a:r>
              <a:rPr sz="2092" kern="0" spc="73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23" dirty="0">
                <a:solidFill>
                  <a:sysClr val="windowText" lastClr="000000"/>
                </a:solidFill>
                <a:latin typeface="Arial"/>
                <a:cs typeface="Arial"/>
              </a:rPr>
              <a:t>and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tweak</a:t>
            </a:r>
            <a:r>
              <a:rPr sz="2092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them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to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suit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your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own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problem.</a:t>
            </a:r>
            <a:r>
              <a:rPr sz="2092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For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example,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take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a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model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trained</a:t>
            </a:r>
            <a:r>
              <a:rPr sz="2092" kern="0" spc="7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on</a:t>
            </a:r>
            <a:r>
              <a:rPr sz="2092" kern="0" spc="7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pictures</a:t>
            </a:r>
            <a:r>
              <a:rPr sz="2092" kern="0" spc="8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2092" kern="0" spc="7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cars</a:t>
            </a:r>
            <a:r>
              <a:rPr sz="2092" kern="0" spc="7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59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2092" kern="0" spc="8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recognise</a:t>
            </a:r>
            <a:r>
              <a:rPr sz="2092" kern="0" spc="7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pictures</a:t>
            </a:r>
            <a:r>
              <a:rPr sz="2092" kern="0" spc="7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2092" kern="0" spc="82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92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trucks.</a:t>
            </a:r>
            <a:endParaRPr sz="2092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4662" y="8052136"/>
            <a:ext cx="16758973" cy="1335404"/>
          </a:xfrm>
          <a:custGeom>
            <a:avLst/>
            <a:gdLst/>
            <a:ahLst/>
            <a:cxnLst/>
            <a:rect l="l" t="t" r="r" b="b"/>
            <a:pathLst>
              <a:path w="18424525" h="1468120">
                <a:moveTo>
                  <a:pt x="336559" y="0"/>
                </a:moveTo>
                <a:lnTo>
                  <a:pt x="18087616" y="0"/>
                </a:lnTo>
                <a:lnTo>
                  <a:pt x="18154579" y="257"/>
                </a:lnTo>
                <a:lnTo>
                  <a:pt x="18208594" y="2061"/>
                </a:lnTo>
                <a:lnTo>
                  <a:pt x="18251517" y="6957"/>
                </a:lnTo>
                <a:lnTo>
                  <a:pt x="18325459" y="36375"/>
                </a:lnTo>
                <a:lnTo>
                  <a:pt x="18360043" y="64179"/>
                </a:lnTo>
                <a:lnTo>
                  <a:pt x="18387833" y="98775"/>
                </a:lnTo>
                <a:lnTo>
                  <a:pt x="18407711" y="139033"/>
                </a:lnTo>
                <a:lnTo>
                  <a:pt x="18422187" y="215574"/>
                </a:lnTo>
                <a:lnTo>
                  <a:pt x="18423997" y="269585"/>
                </a:lnTo>
                <a:lnTo>
                  <a:pt x="18424255" y="336559"/>
                </a:lnTo>
                <a:lnTo>
                  <a:pt x="18424255" y="1131211"/>
                </a:lnTo>
                <a:lnTo>
                  <a:pt x="18423997" y="1198183"/>
                </a:lnTo>
                <a:lnTo>
                  <a:pt x="18422187" y="1252193"/>
                </a:lnTo>
                <a:lnTo>
                  <a:pt x="18417276" y="1295092"/>
                </a:lnTo>
                <a:lnTo>
                  <a:pt x="18387833" y="1368992"/>
                </a:lnTo>
                <a:lnTo>
                  <a:pt x="18360043" y="1403586"/>
                </a:lnTo>
                <a:lnTo>
                  <a:pt x="18325459" y="1431390"/>
                </a:lnTo>
                <a:lnTo>
                  <a:pt x="18285202" y="1451275"/>
                </a:lnTo>
                <a:lnTo>
                  <a:pt x="18208594" y="1465705"/>
                </a:lnTo>
                <a:lnTo>
                  <a:pt x="18154579" y="1467509"/>
                </a:lnTo>
                <a:lnTo>
                  <a:pt x="18087616" y="1467766"/>
                </a:lnTo>
                <a:lnTo>
                  <a:pt x="336559" y="1467766"/>
                </a:lnTo>
                <a:lnTo>
                  <a:pt x="269585" y="1467509"/>
                </a:lnTo>
                <a:lnTo>
                  <a:pt x="215574" y="1465705"/>
                </a:lnTo>
                <a:lnTo>
                  <a:pt x="172674" y="1460809"/>
                </a:lnTo>
                <a:lnTo>
                  <a:pt x="98775" y="1431390"/>
                </a:lnTo>
                <a:lnTo>
                  <a:pt x="64179" y="1403586"/>
                </a:lnTo>
                <a:lnTo>
                  <a:pt x="36375" y="1368992"/>
                </a:lnTo>
                <a:lnTo>
                  <a:pt x="16492" y="1328734"/>
                </a:lnTo>
                <a:lnTo>
                  <a:pt x="2061" y="1252193"/>
                </a:lnTo>
                <a:lnTo>
                  <a:pt x="257" y="1198183"/>
                </a:lnTo>
                <a:lnTo>
                  <a:pt x="0" y="1131211"/>
                </a:lnTo>
                <a:lnTo>
                  <a:pt x="0" y="336559"/>
                </a:lnTo>
                <a:lnTo>
                  <a:pt x="257" y="269585"/>
                </a:lnTo>
                <a:lnTo>
                  <a:pt x="2061" y="215574"/>
                </a:lnTo>
                <a:lnTo>
                  <a:pt x="6957" y="172674"/>
                </a:lnTo>
                <a:lnTo>
                  <a:pt x="36375" y="98775"/>
                </a:lnTo>
                <a:lnTo>
                  <a:pt x="64179" y="64179"/>
                </a:lnTo>
                <a:lnTo>
                  <a:pt x="98775" y="36375"/>
                </a:lnTo>
                <a:lnTo>
                  <a:pt x="139033" y="16492"/>
                </a:lnTo>
                <a:lnTo>
                  <a:pt x="215574" y="2061"/>
                </a:lnTo>
                <a:lnTo>
                  <a:pt x="269585" y="257"/>
                </a:lnTo>
                <a:lnTo>
                  <a:pt x="336559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pPr defTabSz="831738"/>
            <a:endParaRPr sz="1637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837356" y="1529393"/>
            <a:ext cx="14931904" cy="2214722"/>
          </a:xfrm>
          <a:prstGeom prst="rect">
            <a:avLst/>
          </a:prstGeom>
        </p:spPr>
        <p:txBody>
          <a:bodyPr vert="horz" wrap="square" lIns="0" tIns="13284" rIns="0" bIns="0" rtlCol="0">
            <a:spAutoFit/>
          </a:bodyPr>
          <a:lstStyle/>
          <a:p>
            <a:pPr marL="363885" indent="-340782">
              <a:spcBef>
                <a:spcPts val="104"/>
              </a:spcBef>
              <a:buSzPct val="145161"/>
              <a:buChar char="•"/>
              <a:tabLst>
                <a:tab pos="363885" algn="l"/>
              </a:tabLst>
            </a:pPr>
            <a:r>
              <a:rPr spc="323" dirty="0"/>
              <a:t>Can</a:t>
            </a:r>
            <a:r>
              <a:rPr spc="-27" dirty="0"/>
              <a:t> </a:t>
            </a:r>
            <a:r>
              <a:rPr spc="205" dirty="0"/>
              <a:t>leverage</a:t>
            </a:r>
            <a:r>
              <a:rPr spc="-27" dirty="0"/>
              <a:t> </a:t>
            </a:r>
            <a:r>
              <a:rPr spc="196" dirty="0"/>
              <a:t>an</a:t>
            </a:r>
            <a:r>
              <a:rPr spc="-27" dirty="0"/>
              <a:t> </a:t>
            </a:r>
            <a:r>
              <a:rPr spc="214" dirty="0"/>
              <a:t>existing</a:t>
            </a:r>
            <a:r>
              <a:rPr spc="-23" dirty="0"/>
              <a:t> </a:t>
            </a:r>
            <a:r>
              <a:rPr spc="146" dirty="0"/>
              <a:t>neural</a:t>
            </a:r>
            <a:r>
              <a:rPr spc="-27" dirty="0"/>
              <a:t> </a:t>
            </a:r>
            <a:r>
              <a:rPr spc="227" dirty="0"/>
              <a:t>network</a:t>
            </a:r>
            <a:r>
              <a:rPr spc="-27" dirty="0"/>
              <a:t> </a:t>
            </a:r>
            <a:r>
              <a:rPr spc="205" dirty="0"/>
              <a:t>architecture</a:t>
            </a:r>
            <a:r>
              <a:rPr spc="-23" dirty="0"/>
              <a:t> </a:t>
            </a:r>
            <a:r>
              <a:rPr spc="200" dirty="0">
                <a:solidFill>
                  <a:srgbClr val="16E7CF"/>
                </a:solidFill>
              </a:rPr>
              <a:t>proven</a:t>
            </a:r>
            <a:r>
              <a:rPr spc="-27" dirty="0">
                <a:solidFill>
                  <a:srgbClr val="16E7CF"/>
                </a:solidFill>
              </a:rPr>
              <a:t> </a:t>
            </a:r>
            <a:r>
              <a:rPr spc="227" dirty="0">
                <a:solidFill>
                  <a:srgbClr val="16E7CF"/>
                </a:solidFill>
              </a:rPr>
              <a:t>to</a:t>
            </a:r>
            <a:r>
              <a:rPr spc="-27" dirty="0">
                <a:solidFill>
                  <a:srgbClr val="16E7CF"/>
                </a:solidFill>
              </a:rPr>
              <a:t> </a:t>
            </a:r>
            <a:r>
              <a:rPr spc="236" dirty="0">
                <a:solidFill>
                  <a:srgbClr val="16E7CF"/>
                </a:solidFill>
              </a:rPr>
              <a:t>work</a:t>
            </a:r>
            <a:r>
              <a:rPr spc="-23" dirty="0">
                <a:solidFill>
                  <a:srgbClr val="16E7CF"/>
                </a:solidFill>
              </a:rPr>
              <a:t> </a:t>
            </a:r>
            <a:r>
              <a:rPr spc="205" dirty="0"/>
              <a:t>on</a:t>
            </a:r>
            <a:r>
              <a:rPr spc="-27" dirty="0"/>
              <a:t> </a:t>
            </a:r>
            <a:r>
              <a:rPr spc="223" dirty="0"/>
              <a:t>problems</a:t>
            </a:r>
            <a:r>
              <a:rPr spc="-27" dirty="0"/>
              <a:t> </a:t>
            </a:r>
            <a:r>
              <a:rPr spc="141" dirty="0"/>
              <a:t>similar</a:t>
            </a:r>
            <a:r>
              <a:rPr spc="-23" dirty="0"/>
              <a:t> </a:t>
            </a:r>
            <a:r>
              <a:rPr spc="227" dirty="0"/>
              <a:t>to</a:t>
            </a:r>
            <a:r>
              <a:rPr spc="-27" dirty="0"/>
              <a:t> </a:t>
            </a:r>
            <a:r>
              <a:rPr spc="159" dirty="0"/>
              <a:t>our</a:t>
            </a:r>
            <a:r>
              <a:rPr lang="en-US" dirty="0"/>
              <a:t> </a:t>
            </a:r>
            <a:r>
              <a:rPr spc="205" dirty="0"/>
              <a:t>own</a:t>
            </a:r>
          </a:p>
          <a:p>
            <a:pPr marL="363885" marR="769357" indent="-341359">
              <a:lnSpc>
                <a:spcPct val="162900"/>
              </a:lnSpc>
              <a:buSzPct val="145161"/>
              <a:buChar char="•"/>
              <a:tabLst>
                <a:tab pos="363885" algn="l"/>
              </a:tabLst>
            </a:pPr>
            <a:r>
              <a:rPr spc="323" dirty="0"/>
              <a:t>Can</a:t>
            </a:r>
            <a:r>
              <a:rPr spc="-27" dirty="0"/>
              <a:t> </a:t>
            </a:r>
            <a:r>
              <a:rPr spc="205" dirty="0"/>
              <a:t>leverage</a:t>
            </a:r>
            <a:r>
              <a:rPr spc="-23" dirty="0"/>
              <a:t> </a:t>
            </a:r>
            <a:r>
              <a:rPr spc="214" dirty="0"/>
              <a:t>a</a:t>
            </a:r>
            <a:r>
              <a:rPr spc="-23" dirty="0"/>
              <a:t> </a:t>
            </a:r>
            <a:r>
              <a:rPr spc="223" dirty="0"/>
              <a:t>working</a:t>
            </a:r>
            <a:r>
              <a:rPr spc="-23" dirty="0"/>
              <a:t> </a:t>
            </a:r>
            <a:r>
              <a:rPr spc="227" dirty="0"/>
              <a:t>network</a:t>
            </a:r>
            <a:r>
              <a:rPr spc="-27" dirty="0"/>
              <a:t> </a:t>
            </a:r>
            <a:r>
              <a:rPr spc="205" dirty="0"/>
              <a:t>architecture</a:t>
            </a:r>
            <a:r>
              <a:rPr spc="-23" dirty="0"/>
              <a:t> </a:t>
            </a:r>
            <a:r>
              <a:rPr spc="214" dirty="0"/>
              <a:t>which</a:t>
            </a:r>
            <a:r>
              <a:rPr spc="-23" dirty="0"/>
              <a:t> </a:t>
            </a:r>
            <a:r>
              <a:rPr spc="208" dirty="0"/>
              <a:t>has</a:t>
            </a:r>
            <a:r>
              <a:rPr spc="-23" dirty="0"/>
              <a:t> </a:t>
            </a:r>
            <a:r>
              <a:rPr spc="191" dirty="0">
                <a:solidFill>
                  <a:srgbClr val="16E7CF"/>
                </a:solidFill>
              </a:rPr>
              <a:t>already</a:t>
            </a:r>
            <a:r>
              <a:rPr spc="-27" dirty="0">
                <a:solidFill>
                  <a:srgbClr val="16E7CF"/>
                </a:solidFill>
              </a:rPr>
              <a:t> </a:t>
            </a:r>
            <a:r>
              <a:rPr spc="191" dirty="0">
                <a:solidFill>
                  <a:srgbClr val="16E7CF"/>
                </a:solidFill>
              </a:rPr>
              <a:t>learned</a:t>
            </a:r>
            <a:r>
              <a:rPr spc="-23" dirty="0">
                <a:solidFill>
                  <a:srgbClr val="16E7CF"/>
                </a:solidFill>
              </a:rPr>
              <a:t> </a:t>
            </a:r>
            <a:r>
              <a:rPr spc="214" dirty="0">
                <a:solidFill>
                  <a:srgbClr val="16E7CF"/>
                </a:solidFill>
              </a:rPr>
              <a:t>patterns</a:t>
            </a:r>
            <a:r>
              <a:rPr spc="-23" dirty="0">
                <a:solidFill>
                  <a:srgbClr val="16E7CF"/>
                </a:solidFill>
              </a:rPr>
              <a:t> </a:t>
            </a:r>
            <a:r>
              <a:rPr spc="205" dirty="0"/>
              <a:t>on</a:t>
            </a:r>
            <a:r>
              <a:rPr spc="-23" dirty="0"/>
              <a:t> </a:t>
            </a:r>
            <a:r>
              <a:rPr spc="132" dirty="0"/>
              <a:t>similar </a:t>
            </a:r>
            <a:r>
              <a:rPr spc="227" dirty="0"/>
              <a:t>data</a:t>
            </a:r>
            <a:r>
              <a:rPr spc="-27" dirty="0"/>
              <a:t> </a:t>
            </a:r>
            <a:r>
              <a:rPr spc="227" dirty="0"/>
              <a:t>to</a:t>
            </a:r>
            <a:r>
              <a:rPr spc="-27" dirty="0"/>
              <a:t> </a:t>
            </a:r>
            <a:r>
              <a:rPr spc="182" dirty="0"/>
              <a:t>our</a:t>
            </a:r>
            <a:r>
              <a:rPr spc="-23" dirty="0"/>
              <a:t> </a:t>
            </a:r>
            <a:r>
              <a:rPr spc="227" dirty="0"/>
              <a:t>own</a:t>
            </a:r>
            <a:r>
              <a:rPr spc="-27" dirty="0"/>
              <a:t> </a:t>
            </a:r>
            <a:r>
              <a:rPr spc="196" dirty="0"/>
              <a:t>(often</a:t>
            </a:r>
            <a:r>
              <a:rPr spc="-23" dirty="0"/>
              <a:t> </a:t>
            </a:r>
            <a:r>
              <a:rPr spc="177" dirty="0"/>
              <a:t>results</a:t>
            </a:r>
            <a:r>
              <a:rPr spc="-27" dirty="0"/>
              <a:t> </a:t>
            </a:r>
            <a:r>
              <a:rPr spc="104" dirty="0"/>
              <a:t>in</a:t>
            </a:r>
            <a:r>
              <a:rPr spc="-23" dirty="0"/>
              <a:t> </a:t>
            </a:r>
            <a:r>
              <a:rPr spc="227" dirty="0"/>
              <a:t>great</a:t>
            </a:r>
            <a:r>
              <a:rPr spc="-27" dirty="0"/>
              <a:t> </a:t>
            </a:r>
            <a:r>
              <a:rPr spc="177" dirty="0"/>
              <a:t>results</a:t>
            </a:r>
            <a:r>
              <a:rPr spc="-27" dirty="0"/>
              <a:t> </a:t>
            </a:r>
            <a:r>
              <a:rPr spc="186" dirty="0"/>
              <a:t>with</a:t>
            </a:r>
            <a:r>
              <a:rPr spc="-23" dirty="0"/>
              <a:t> </a:t>
            </a:r>
            <a:r>
              <a:rPr spc="196" dirty="0"/>
              <a:t>less</a:t>
            </a:r>
            <a:r>
              <a:rPr spc="-27" dirty="0"/>
              <a:t> </a:t>
            </a:r>
            <a:r>
              <a:rPr spc="196" dirty="0"/>
              <a:t>data)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2135" y="55594"/>
            <a:ext cx="11471651" cy="1165884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>
              <a:spcBef>
                <a:spcPts val="86"/>
              </a:spcBef>
            </a:pPr>
            <a:r>
              <a:rPr sz="7504" spc="564" dirty="0"/>
              <a:t>Why</a:t>
            </a:r>
            <a:r>
              <a:rPr sz="7504" spc="-395" dirty="0"/>
              <a:t> </a:t>
            </a:r>
            <a:r>
              <a:rPr sz="7504" spc="463" dirty="0"/>
              <a:t>use</a:t>
            </a:r>
            <a:r>
              <a:rPr sz="7504" spc="-395" dirty="0"/>
              <a:t> </a:t>
            </a:r>
            <a:r>
              <a:rPr sz="7504" spc="359" dirty="0"/>
              <a:t>transfer</a:t>
            </a:r>
            <a:r>
              <a:rPr sz="7504" spc="-391" dirty="0"/>
              <a:t> </a:t>
            </a:r>
            <a:r>
              <a:rPr sz="7504" spc="277" dirty="0"/>
              <a:t>learning?</a:t>
            </a:r>
            <a:endParaRPr sz="7504"/>
          </a:p>
        </p:txBody>
      </p:sp>
      <p:sp>
        <p:nvSpPr>
          <p:cNvPr id="4" name="object 4"/>
          <p:cNvSpPr txBox="1"/>
          <p:nvPr/>
        </p:nvSpPr>
        <p:spPr>
          <a:xfrm>
            <a:off x="1424778" y="8394451"/>
            <a:ext cx="3042779" cy="1114909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 marR="4621" algn="ctr" defTabSz="831738">
              <a:lnSpc>
                <a:spcPct val="109400"/>
              </a:lnSpc>
              <a:spcBef>
                <a:spcPts val="86"/>
              </a:spcBef>
            </a:pPr>
            <a:r>
              <a:rPr sz="2229" kern="0" spc="168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73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82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23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29" kern="0" spc="173" dirty="0">
                <a:solidFill>
                  <a:srgbClr val="FFFFFF"/>
                </a:solidFill>
                <a:latin typeface="Calibri"/>
                <a:cs typeface="Calibri"/>
              </a:rPr>
              <a:t>wide</a:t>
            </a:r>
            <a:r>
              <a:rPr sz="2229" kern="0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50" dirty="0">
                <a:solidFill>
                  <a:srgbClr val="FFFFFF"/>
                </a:solidFill>
                <a:latin typeface="Calibri"/>
                <a:cs typeface="Calibri"/>
              </a:rPr>
              <a:t>variety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82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29" kern="0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91" dirty="0">
                <a:solidFill>
                  <a:srgbClr val="FFFFFF"/>
                </a:solidFill>
                <a:latin typeface="Calibri"/>
                <a:cs typeface="Calibri"/>
              </a:rPr>
              <a:t>images </a:t>
            </a:r>
            <a:r>
              <a:rPr sz="2229" kern="0" spc="159" dirty="0">
                <a:solidFill>
                  <a:srgbClr val="FFFFFF"/>
                </a:solidFill>
                <a:latin typeface="Calibri"/>
                <a:cs typeface="Calibri"/>
              </a:rPr>
              <a:t>(using</a:t>
            </a:r>
            <a:r>
              <a:rPr sz="2229" kern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73" dirty="0">
                <a:solidFill>
                  <a:srgbClr val="FFFFFF"/>
                </a:solidFill>
                <a:latin typeface="Calibri"/>
                <a:cs typeface="Calibri"/>
              </a:rPr>
              <a:t>ImageNet)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8760" y="8208726"/>
            <a:ext cx="3978487" cy="1488858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0974" marR="4621" algn="ctr" defTabSz="831738">
              <a:lnSpc>
                <a:spcPct val="109400"/>
              </a:lnSpc>
              <a:spcBef>
                <a:spcPts val="86"/>
              </a:spcBef>
            </a:pPr>
            <a:r>
              <a:rPr sz="2229" kern="0" spc="146" dirty="0">
                <a:solidFill>
                  <a:srgbClr val="FFFFFF"/>
                </a:solidFill>
                <a:latin typeface="Calibri"/>
                <a:cs typeface="Calibri"/>
              </a:rPr>
              <a:t>Pretrained</a:t>
            </a:r>
            <a:r>
              <a:rPr sz="2229" kern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41" dirty="0">
                <a:solidFill>
                  <a:srgbClr val="FFFFFF"/>
                </a:solidFill>
                <a:latin typeface="Calibri"/>
                <a:cs typeface="Calibri"/>
              </a:rPr>
              <a:t>EfficientNet </a:t>
            </a:r>
            <a:r>
              <a:rPr sz="2229" kern="0" spc="164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46" dirty="0">
                <a:solidFill>
                  <a:srgbClr val="FFFFFF"/>
                </a:solidFill>
                <a:latin typeface="Calibri"/>
                <a:cs typeface="Calibri"/>
              </a:rPr>
              <a:t>(already</a:t>
            </a:r>
            <a:r>
              <a:rPr sz="2229" kern="0" spc="-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77" dirty="0">
                <a:solidFill>
                  <a:srgbClr val="FFFFFF"/>
                </a:solidFill>
                <a:latin typeface="Calibri"/>
                <a:cs typeface="Calibri"/>
              </a:rPr>
              <a:t>works </a:t>
            </a:r>
            <a:r>
              <a:rPr sz="2229" kern="0" spc="114" dirty="0">
                <a:solidFill>
                  <a:srgbClr val="FFFFFF"/>
                </a:solidFill>
                <a:latin typeface="Calibri"/>
                <a:cs typeface="Calibri"/>
              </a:rPr>
              <a:t>really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09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73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20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18" dirty="0">
                <a:solidFill>
                  <a:srgbClr val="FFFFFF"/>
                </a:solidFill>
                <a:latin typeface="Calibri"/>
                <a:cs typeface="Calibri"/>
              </a:rPr>
              <a:t>vision </a:t>
            </a:r>
            <a:r>
              <a:rPr sz="2229" kern="0" spc="168" dirty="0">
                <a:solidFill>
                  <a:srgbClr val="FFFFFF"/>
                </a:solidFill>
                <a:latin typeface="Calibri"/>
                <a:cs typeface="Calibri"/>
              </a:rPr>
              <a:t>tasks)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74119" y="8394451"/>
            <a:ext cx="4175448" cy="1114909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0974" marR="4621" algn="ctr" defTabSz="831738">
              <a:lnSpc>
                <a:spcPct val="109400"/>
              </a:lnSpc>
              <a:spcBef>
                <a:spcPts val="86"/>
              </a:spcBef>
            </a:pPr>
            <a:r>
              <a:rPr sz="2229" kern="0" spc="182" dirty="0">
                <a:solidFill>
                  <a:srgbClr val="FFFFFF"/>
                </a:solidFill>
                <a:latin typeface="Calibri"/>
                <a:cs typeface="Calibri"/>
              </a:rPr>
              <a:t>Extract/tune</a:t>
            </a:r>
            <a:r>
              <a:rPr sz="2229" kern="0" spc="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68" dirty="0">
                <a:solidFill>
                  <a:srgbClr val="FFFFFF"/>
                </a:solidFill>
                <a:latin typeface="Calibri"/>
                <a:cs typeface="Calibri"/>
              </a:rPr>
              <a:t>patterns/weights </a:t>
            </a:r>
            <a:r>
              <a:rPr sz="2229" kern="0" spc="186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36" dirty="0">
                <a:solidFill>
                  <a:srgbClr val="FFFFFF"/>
                </a:solidFill>
                <a:latin typeface="Calibri"/>
                <a:cs typeface="Calibri"/>
              </a:rPr>
              <a:t>suit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41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82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64" dirty="0">
                <a:solidFill>
                  <a:srgbClr val="FFFFFF"/>
                </a:solidFill>
                <a:latin typeface="Calibri"/>
                <a:cs typeface="Calibri"/>
              </a:rPr>
              <a:t>problem </a:t>
            </a:r>
            <a:r>
              <a:rPr sz="2229" kern="0" spc="159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lang="en-US" sz="2229" kern="0" spc="159" dirty="0">
                <a:solidFill>
                  <a:srgbClr val="16E7CF"/>
                </a:solidFill>
                <a:latin typeface="Calibri"/>
                <a:cs typeface="Calibri"/>
              </a:rPr>
              <a:t>Tumor Dataset</a:t>
            </a:r>
            <a:r>
              <a:rPr sz="2229" kern="0" spc="41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229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2532" y="4675208"/>
            <a:ext cx="9229420" cy="3537781"/>
            <a:chOff x="639719" y="5139843"/>
            <a:chExt cx="10146665" cy="3889375"/>
          </a:xfrm>
        </p:grpSpPr>
        <p:sp>
          <p:nvSpPr>
            <p:cNvPr id="8" name="object 8"/>
            <p:cNvSpPr/>
            <p:nvPr/>
          </p:nvSpPr>
          <p:spPr>
            <a:xfrm>
              <a:off x="665896" y="5191266"/>
              <a:ext cx="10094595" cy="3654425"/>
            </a:xfrm>
            <a:custGeom>
              <a:avLst/>
              <a:gdLst/>
              <a:ahLst/>
              <a:cxnLst/>
              <a:rect l="l" t="t" r="r" b="b"/>
              <a:pathLst>
                <a:path w="10094595" h="3654425">
                  <a:moveTo>
                    <a:pt x="813181" y="0"/>
                  </a:moveTo>
                  <a:lnTo>
                    <a:pt x="9281047" y="0"/>
                  </a:lnTo>
                  <a:lnTo>
                    <a:pt x="9349820" y="39"/>
                  </a:lnTo>
                  <a:lnTo>
                    <a:pt x="9413153" y="318"/>
                  </a:lnTo>
                  <a:lnTo>
                    <a:pt x="9471331" y="1075"/>
                  </a:lnTo>
                  <a:lnTo>
                    <a:pt x="9524642" y="2550"/>
                  </a:lnTo>
                  <a:lnTo>
                    <a:pt x="9573370" y="4981"/>
                  </a:lnTo>
                  <a:lnTo>
                    <a:pt x="9617803" y="8607"/>
                  </a:lnTo>
                  <a:lnTo>
                    <a:pt x="9658228" y="13668"/>
                  </a:lnTo>
                  <a:lnTo>
                    <a:pt x="9728194" y="29050"/>
                  </a:lnTo>
                  <a:lnTo>
                    <a:pt x="9803054" y="58663"/>
                  </a:lnTo>
                  <a:lnTo>
                    <a:pt x="9845396" y="81557"/>
                  </a:lnTo>
                  <a:lnTo>
                    <a:pt x="9885095" y="108291"/>
                  </a:lnTo>
                  <a:lnTo>
                    <a:pt x="9921912" y="138626"/>
                  </a:lnTo>
                  <a:lnTo>
                    <a:pt x="9955608" y="172321"/>
                  </a:lnTo>
                  <a:lnTo>
                    <a:pt x="9985943" y="209139"/>
                  </a:lnTo>
                  <a:lnTo>
                    <a:pt x="10012677" y="248839"/>
                  </a:lnTo>
                  <a:lnTo>
                    <a:pt x="10035571" y="291181"/>
                  </a:lnTo>
                  <a:lnTo>
                    <a:pt x="10054384" y="335926"/>
                  </a:lnTo>
                  <a:lnTo>
                    <a:pt x="10073832" y="399306"/>
                  </a:lnTo>
                  <a:lnTo>
                    <a:pt x="10085629" y="476430"/>
                  </a:lnTo>
                  <a:lnTo>
                    <a:pt x="10089255" y="520862"/>
                  </a:lnTo>
                  <a:lnTo>
                    <a:pt x="10091686" y="569590"/>
                  </a:lnTo>
                  <a:lnTo>
                    <a:pt x="10093161" y="622900"/>
                  </a:lnTo>
                  <a:lnTo>
                    <a:pt x="10093918" y="681077"/>
                  </a:lnTo>
                  <a:lnTo>
                    <a:pt x="10094197" y="744409"/>
                  </a:lnTo>
                  <a:lnTo>
                    <a:pt x="10094237" y="813181"/>
                  </a:lnTo>
                  <a:lnTo>
                    <a:pt x="10094237" y="2841180"/>
                  </a:lnTo>
                  <a:lnTo>
                    <a:pt x="10094197" y="2909951"/>
                  </a:lnTo>
                  <a:lnTo>
                    <a:pt x="10093918" y="2973281"/>
                  </a:lnTo>
                  <a:lnTo>
                    <a:pt x="10093161" y="3031458"/>
                  </a:lnTo>
                  <a:lnTo>
                    <a:pt x="10091686" y="3084767"/>
                  </a:lnTo>
                  <a:lnTo>
                    <a:pt x="10089255" y="3133494"/>
                  </a:lnTo>
                  <a:lnTo>
                    <a:pt x="10085629" y="3177927"/>
                  </a:lnTo>
                  <a:lnTo>
                    <a:pt x="10080567" y="3218351"/>
                  </a:lnTo>
                  <a:lnTo>
                    <a:pt x="10065184" y="3288317"/>
                  </a:lnTo>
                  <a:lnTo>
                    <a:pt x="10035571" y="3363177"/>
                  </a:lnTo>
                  <a:lnTo>
                    <a:pt x="10012677" y="3405519"/>
                  </a:lnTo>
                  <a:lnTo>
                    <a:pt x="9985943" y="3445218"/>
                  </a:lnTo>
                  <a:lnTo>
                    <a:pt x="9955608" y="3482035"/>
                  </a:lnTo>
                  <a:lnTo>
                    <a:pt x="9921912" y="3515731"/>
                  </a:lnTo>
                  <a:lnTo>
                    <a:pt x="9885095" y="3546066"/>
                  </a:lnTo>
                  <a:lnTo>
                    <a:pt x="9845396" y="3572800"/>
                  </a:lnTo>
                  <a:lnTo>
                    <a:pt x="9803054" y="3595693"/>
                  </a:lnTo>
                  <a:lnTo>
                    <a:pt x="9758310" y="3614507"/>
                  </a:lnTo>
                  <a:lnTo>
                    <a:pt x="9694929" y="3633955"/>
                  </a:lnTo>
                  <a:lnTo>
                    <a:pt x="9617803" y="3645751"/>
                  </a:lnTo>
                  <a:lnTo>
                    <a:pt x="9573370" y="3649378"/>
                  </a:lnTo>
                  <a:lnTo>
                    <a:pt x="9524642" y="3651809"/>
                  </a:lnTo>
                  <a:lnTo>
                    <a:pt x="9471331" y="3653283"/>
                  </a:lnTo>
                  <a:lnTo>
                    <a:pt x="9413153" y="3654041"/>
                  </a:lnTo>
                  <a:lnTo>
                    <a:pt x="9349820" y="3654320"/>
                  </a:lnTo>
                  <a:lnTo>
                    <a:pt x="9281047" y="3654359"/>
                  </a:lnTo>
                  <a:lnTo>
                    <a:pt x="813181" y="3654359"/>
                  </a:lnTo>
                  <a:lnTo>
                    <a:pt x="744409" y="3654320"/>
                  </a:lnTo>
                  <a:lnTo>
                    <a:pt x="681077" y="3654041"/>
                  </a:lnTo>
                  <a:lnTo>
                    <a:pt x="622900" y="3653283"/>
                  </a:lnTo>
                  <a:lnTo>
                    <a:pt x="569590" y="3651809"/>
                  </a:lnTo>
                  <a:lnTo>
                    <a:pt x="520862" y="3649378"/>
                  </a:lnTo>
                  <a:lnTo>
                    <a:pt x="476430" y="3645751"/>
                  </a:lnTo>
                  <a:lnTo>
                    <a:pt x="436007" y="3640690"/>
                  </a:lnTo>
                  <a:lnTo>
                    <a:pt x="366041" y="3625307"/>
                  </a:lnTo>
                  <a:lnTo>
                    <a:pt x="291181" y="3595693"/>
                  </a:lnTo>
                  <a:lnTo>
                    <a:pt x="248839" y="3572800"/>
                  </a:lnTo>
                  <a:lnTo>
                    <a:pt x="209139" y="3546066"/>
                  </a:lnTo>
                  <a:lnTo>
                    <a:pt x="172321" y="3515731"/>
                  </a:lnTo>
                  <a:lnTo>
                    <a:pt x="138626" y="3482035"/>
                  </a:lnTo>
                  <a:lnTo>
                    <a:pt x="108291" y="3445218"/>
                  </a:lnTo>
                  <a:lnTo>
                    <a:pt x="81557" y="3405519"/>
                  </a:lnTo>
                  <a:lnTo>
                    <a:pt x="58663" y="3363177"/>
                  </a:lnTo>
                  <a:lnTo>
                    <a:pt x="39849" y="3318432"/>
                  </a:lnTo>
                  <a:lnTo>
                    <a:pt x="20402" y="3255052"/>
                  </a:lnTo>
                  <a:lnTo>
                    <a:pt x="8607" y="3177927"/>
                  </a:lnTo>
                  <a:lnTo>
                    <a:pt x="4981" y="3133494"/>
                  </a:lnTo>
                  <a:lnTo>
                    <a:pt x="2550" y="3084767"/>
                  </a:lnTo>
                  <a:lnTo>
                    <a:pt x="1075" y="3031458"/>
                  </a:lnTo>
                  <a:lnTo>
                    <a:pt x="318" y="2973281"/>
                  </a:lnTo>
                  <a:lnTo>
                    <a:pt x="39" y="2909951"/>
                  </a:lnTo>
                  <a:lnTo>
                    <a:pt x="0" y="2841180"/>
                  </a:lnTo>
                  <a:lnTo>
                    <a:pt x="0" y="813181"/>
                  </a:lnTo>
                  <a:lnTo>
                    <a:pt x="39" y="744409"/>
                  </a:lnTo>
                  <a:lnTo>
                    <a:pt x="318" y="681077"/>
                  </a:lnTo>
                  <a:lnTo>
                    <a:pt x="1075" y="622900"/>
                  </a:lnTo>
                  <a:lnTo>
                    <a:pt x="2550" y="569590"/>
                  </a:lnTo>
                  <a:lnTo>
                    <a:pt x="4981" y="520862"/>
                  </a:lnTo>
                  <a:lnTo>
                    <a:pt x="8607" y="476430"/>
                  </a:lnTo>
                  <a:lnTo>
                    <a:pt x="13668" y="436007"/>
                  </a:lnTo>
                  <a:lnTo>
                    <a:pt x="29050" y="366041"/>
                  </a:lnTo>
                  <a:lnTo>
                    <a:pt x="58663" y="291181"/>
                  </a:lnTo>
                  <a:lnTo>
                    <a:pt x="81557" y="248839"/>
                  </a:lnTo>
                  <a:lnTo>
                    <a:pt x="108291" y="209139"/>
                  </a:lnTo>
                  <a:lnTo>
                    <a:pt x="138626" y="172321"/>
                  </a:lnTo>
                  <a:lnTo>
                    <a:pt x="172321" y="138626"/>
                  </a:lnTo>
                  <a:lnTo>
                    <a:pt x="209139" y="108291"/>
                  </a:lnTo>
                  <a:lnTo>
                    <a:pt x="248839" y="81557"/>
                  </a:lnTo>
                  <a:lnTo>
                    <a:pt x="291181" y="58663"/>
                  </a:lnTo>
                  <a:lnTo>
                    <a:pt x="335926" y="39849"/>
                  </a:lnTo>
                  <a:lnTo>
                    <a:pt x="399306" y="20402"/>
                  </a:lnTo>
                  <a:lnTo>
                    <a:pt x="476430" y="8607"/>
                  </a:lnTo>
                  <a:lnTo>
                    <a:pt x="520862" y="4981"/>
                  </a:lnTo>
                  <a:lnTo>
                    <a:pt x="569590" y="2550"/>
                  </a:lnTo>
                  <a:lnTo>
                    <a:pt x="622900" y="1075"/>
                  </a:lnTo>
                  <a:lnTo>
                    <a:pt x="681077" y="318"/>
                  </a:lnTo>
                  <a:lnTo>
                    <a:pt x="744409" y="39"/>
                  </a:lnTo>
                  <a:lnTo>
                    <a:pt x="813181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619" y="5139843"/>
              <a:ext cx="5003774" cy="38890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1418" y="5494241"/>
              <a:ext cx="3180227" cy="31802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66528" y="7084349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719774" y="703408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0076813" y="6398217"/>
            <a:ext cx="412982" cy="91838"/>
            <a:chOff x="11077568" y="7034089"/>
            <a:chExt cx="454025" cy="100965"/>
          </a:xfrm>
        </p:grpSpPr>
        <p:sp>
          <p:nvSpPr>
            <p:cNvPr id="14" name="object 14"/>
            <p:cNvSpPr/>
            <p:nvPr/>
          </p:nvSpPr>
          <p:spPr>
            <a:xfrm>
              <a:off x="11077568" y="7084349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30856" y="703408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635320" y="4721982"/>
            <a:ext cx="7046682" cy="3324070"/>
            <a:chOff x="11691581" y="5191266"/>
            <a:chExt cx="7747000" cy="36544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10530" y="6363088"/>
              <a:ext cx="418835" cy="41883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0664" y="7665256"/>
              <a:ext cx="418835" cy="41883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7383" y="5556836"/>
              <a:ext cx="2662788" cy="26627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5201211" y="6673974"/>
              <a:ext cx="374015" cy="215900"/>
            </a:xfrm>
            <a:custGeom>
              <a:avLst/>
              <a:gdLst/>
              <a:ahLst/>
              <a:cxnLst/>
              <a:rect l="l" t="t" r="r" b="b"/>
              <a:pathLst>
                <a:path w="374015" h="215900">
                  <a:moveTo>
                    <a:pt x="0" y="215878"/>
                  </a:moveTo>
                  <a:lnTo>
                    <a:pt x="364844" y="5235"/>
                  </a:lnTo>
                  <a:lnTo>
                    <a:pt x="37391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5540888" y="6628950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4" h="93979">
                  <a:moveTo>
                    <a:pt x="112143" y="0"/>
                  </a:moveTo>
                  <a:lnTo>
                    <a:pt x="0" y="6732"/>
                  </a:lnTo>
                  <a:lnTo>
                    <a:pt x="50260" y="93787"/>
                  </a:lnTo>
                  <a:lnTo>
                    <a:pt x="112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5206343" y="7269747"/>
              <a:ext cx="374015" cy="215900"/>
            </a:xfrm>
            <a:custGeom>
              <a:avLst/>
              <a:gdLst/>
              <a:ahLst/>
              <a:cxnLst/>
              <a:rect l="l" t="t" r="r" b="b"/>
              <a:pathLst>
                <a:path w="374015" h="215900">
                  <a:moveTo>
                    <a:pt x="0" y="0"/>
                  </a:moveTo>
                  <a:lnTo>
                    <a:pt x="364844" y="210643"/>
                  </a:lnTo>
                  <a:lnTo>
                    <a:pt x="373912" y="21587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5546018" y="7436862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4" h="93979">
                  <a:moveTo>
                    <a:pt x="50260" y="0"/>
                  </a:moveTo>
                  <a:lnTo>
                    <a:pt x="0" y="87054"/>
                  </a:lnTo>
                  <a:lnTo>
                    <a:pt x="112247" y="93787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1691581" y="5191266"/>
              <a:ext cx="7747000" cy="3654425"/>
            </a:xfrm>
            <a:custGeom>
              <a:avLst/>
              <a:gdLst/>
              <a:ahLst/>
              <a:cxnLst/>
              <a:rect l="l" t="t" r="r" b="b"/>
              <a:pathLst>
                <a:path w="7747000" h="3654425">
                  <a:moveTo>
                    <a:pt x="813181" y="0"/>
                  </a:moveTo>
                  <a:lnTo>
                    <a:pt x="6933432" y="0"/>
                  </a:lnTo>
                  <a:lnTo>
                    <a:pt x="7002206" y="39"/>
                  </a:lnTo>
                  <a:lnTo>
                    <a:pt x="7065539" y="318"/>
                  </a:lnTo>
                  <a:lnTo>
                    <a:pt x="7123717" y="1075"/>
                  </a:lnTo>
                  <a:lnTo>
                    <a:pt x="7177027" y="2550"/>
                  </a:lnTo>
                  <a:lnTo>
                    <a:pt x="7225755" y="4981"/>
                  </a:lnTo>
                  <a:lnTo>
                    <a:pt x="7270187" y="8607"/>
                  </a:lnTo>
                  <a:lnTo>
                    <a:pt x="7310610" y="13668"/>
                  </a:lnTo>
                  <a:lnTo>
                    <a:pt x="7380572" y="29050"/>
                  </a:lnTo>
                  <a:lnTo>
                    <a:pt x="7455432" y="58663"/>
                  </a:lnTo>
                  <a:lnTo>
                    <a:pt x="7497776" y="81557"/>
                  </a:lnTo>
                  <a:lnTo>
                    <a:pt x="7537478" y="108291"/>
                  </a:lnTo>
                  <a:lnTo>
                    <a:pt x="7574296" y="138626"/>
                  </a:lnTo>
                  <a:lnTo>
                    <a:pt x="7607993" y="172321"/>
                  </a:lnTo>
                  <a:lnTo>
                    <a:pt x="7638328" y="209139"/>
                  </a:lnTo>
                  <a:lnTo>
                    <a:pt x="7665062" y="248839"/>
                  </a:lnTo>
                  <a:lnTo>
                    <a:pt x="7687956" y="291181"/>
                  </a:lnTo>
                  <a:lnTo>
                    <a:pt x="7706770" y="335926"/>
                  </a:lnTo>
                  <a:lnTo>
                    <a:pt x="7726213" y="399306"/>
                  </a:lnTo>
                  <a:lnTo>
                    <a:pt x="7738006" y="476430"/>
                  </a:lnTo>
                  <a:lnTo>
                    <a:pt x="7741632" y="520862"/>
                  </a:lnTo>
                  <a:lnTo>
                    <a:pt x="7744062" y="569590"/>
                  </a:lnTo>
                  <a:lnTo>
                    <a:pt x="7745536" y="622900"/>
                  </a:lnTo>
                  <a:lnTo>
                    <a:pt x="7746293" y="681077"/>
                  </a:lnTo>
                  <a:lnTo>
                    <a:pt x="7746572" y="744409"/>
                  </a:lnTo>
                  <a:lnTo>
                    <a:pt x="7746612" y="813181"/>
                  </a:lnTo>
                  <a:lnTo>
                    <a:pt x="7746612" y="2841180"/>
                  </a:lnTo>
                  <a:lnTo>
                    <a:pt x="7746572" y="2909951"/>
                  </a:lnTo>
                  <a:lnTo>
                    <a:pt x="7746293" y="2973281"/>
                  </a:lnTo>
                  <a:lnTo>
                    <a:pt x="7745536" y="3031458"/>
                  </a:lnTo>
                  <a:lnTo>
                    <a:pt x="7744062" y="3084767"/>
                  </a:lnTo>
                  <a:lnTo>
                    <a:pt x="7741632" y="3133494"/>
                  </a:lnTo>
                  <a:lnTo>
                    <a:pt x="7738006" y="3177927"/>
                  </a:lnTo>
                  <a:lnTo>
                    <a:pt x="7732946" y="3218351"/>
                  </a:lnTo>
                  <a:lnTo>
                    <a:pt x="7717567" y="3288317"/>
                  </a:lnTo>
                  <a:lnTo>
                    <a:pt x="7687956" y="3363177"/>
                  </a:lnTo>
                  <a:lnTo>
                    <a:pt x="7665062" y="3405519"/>
                  </a:lnTo>
                  <a:lnTo>
                    <a:pt x="7638328" y="3445218"/>
                  </a:lnTo>
                  <a:lnTo>
                    <a:pt x="7607993" y="3482035"/>
                  </a:lnTo>
                  <a:lnTo>
                    <a:pt x="7574296" y="3515731"/>
                  </a:lnTo>
                  <a:lnTo>
                    <a:pt x="7537478" y="3546066"/>
                  </a:lnTo>
                  <a:lnTo>
                    <a:pt x="7497776" y="3572800"/>
                  </a:lnTo>
                  <a:lnTo>
                    <a:pt x="7455432" y="3595693"/>
                  </a:lnTo>
                  <a:lnTo>
                    <a:pt x="7410685" y="3614507"/>
                  </a:lnTo>
                  <a:lnTo>
                    <a:pt x="7347309" y="3633955"/>
                  </a:lnTo>
                  <a:lnTo>
                    <a:pt x="7270187" y="3645751"/>
                  </a:lnTo>
                  <a:lnTo>
                    <a:pt x="7225755" y="3649378"/>
                  </a:lnTo>
                  <a:lnTo>
                    <a:pt x="7177027" y="3651809"/>
                  </a:lnTo>
                  <a:lnTo>
                    <a:pt x="7123717" y="3653283"/>
                  </a:lnTo>
                  <a:lnTo>
                    <a:pt x="7065539" y="3654041"/>
                  </a:lnTo>
                  <a:lnTo>
                    <a:pt x="7002206" y="3654320"/>
                  </a:lnTo>
                  <a:lnTo>
                    <a:pt x="6933432" y="3654359"/>
                  </a:lnTo>
                  <a:lnTo>
                    <a:pt x="813181" y="3654359"/>
                  </a:lnTo>
                  <a:lnTo>
                    <a:pt x="744409" y="3654320"/>
                  </a:lnTo>
                  <a:lnTo>
                    <a:pt x="681077" y="3654041"/>
                  </a:lnTo>
                  <a:lnTo>
                    <a:pt x="622900" y="3653283"/>
                  </a:lnTo>
                  <a:lnTo>
                    <a:pt x="569590" y="3651809"/>
                  </a:lnTo>
                  <a:lnTo>
                    <a:pt x="520862" y="3649378"/>
                  </a:lnTo>
                  <a:lnTo>
                    <a:pt x="476430" y="3645751"/>
                  </a:lnTo>
                  <a:lnTo>
                    <a:pt x="436007" y="3640690"/>
                  </a:lnTo>
                  <a:lnTo>
                    <a:pt x="366041" y="3625307"/>
                  </a:lnTo>
                  <a:lnTo>
                    <a:pt x="291181" y="3595693"/>
                  </a:lnTo>
                  <a:lnTo>
                    <a:pt x="248839" y="3572800"/>
                  </a:lnTo>
                  <a:lnTo>
                    <a:pt x="209139" y="3546066"/>
                  </a:lnTo>
                  <a:lnTo>
                    <a:pt x="172321" y="3515731"/>
                  </a:lnTo>
                  <a:lnTo>
                    <a:pt x="138626" y="3482035"/>
                  </a:lnTo>
                  <a:lnTo>
                    <a:pt x="108291" y="3445218"/>
                  </a:lnTo>
                  <a:lnTo>
                    <a:pt x="81557" y="3405519"/>
                  </a:lnTo>
                  <a:lnTo>
                    <a:pt x="58663" y="3363177"/>
                  </a:lnTo>
                  <a:lnTo>
                    <a:pt x="39849" y="3318432"/>
                  </a:lnTo>
                  <a:lnTo>
                    <a:pt x="20402" y="3255052"/>
                  </a:lnTo>
                  <a:lnTo>
                    <a:pt x="8607" y="3177927"/>
                  </a:lnTo>
                  <a:lnTo>
                    <a:pt x="4981" y="3133494"/>
                  </a:lnTo>
                  <a:lnTo>
                    <a:pt x="2550" y="3084767"/>
                  </a:lnTo>
                  <a:lnTo>
                    <a:pt x="1075" y="3031458"/>
                  </a:lnTo>
                  <a:lnTo>
                    <a:pt x="318" y="2973281"/>
                  </a:lnTo>
                  <a:lnTo>
                    <a:pt x="39" y="2909951"/>
                  </a:lnTo>
                  <a:lnTo>
                    <a:pt x="0" y="2841180"/>
                  </a:lnTo>
                  <a:lnTo>
                    <a:pt x="0" y="813181"/>
                  </a:lnTo>
                  <a:lnTo>
                    <a:pt x="39" y="744409"/>
                  </a:lnTo>
                  <a:lnTo>
                    <a:pt x="318" y="681077"/>
                  </a:lnTo>
                  <a:lnTo>
                    <a:pt x="1075" y="622900"/>
                  </a:lnTo>
                  <a:lnTo>
                    <a:pt x="2550" y="569590"/>
                  </a:lnTo>
                  <a:lnTo>
                    <a:pt x="4981" y="520862"/>
                  </a:lnTo>
                  <a:lnTo>
                    <a:pt x="8607" y="476430"/>
                  </a:lnTo>
                  <a:lnTo>
                    <a:pt x="13668" y="436007"/>
                  </a:lnTo>
                  <a:lnTo>
                    <a:pt x="29050" y="366041"/>
                  </a:lnTo>
                  <a:lnTo>
                    <a:pt x="58663" y="291181"/>
                  </a:lnTo>
                  <a:lnTo>
                    <a:pt x="81557" y="248839"/>
                  </a:lnTo>
                  <a:lnTo>
                    <a:pt x="108291" y="209139"/>
                  </a:lnTo>
                  <a:lnTo>
                    <a:pt x="138626" y="172321"/>
                  </a:lnTo>
                  <a:lnTo>
                    <a:pt x="172321" y="138626"/>
                  </a:lnTo>
                  <a:lnTo>
                    <a:pt x="209139" y="108291"/>
                  </a:lnTo>
                  <a:lnTo>
                    <a:pt x="248839" y="81557"/>
                  </a:lnTo>
                  <a:lnTo>
                    <a:pt x="291181" y="58663"/>
                  </a:lnTo>
                  <a:lnTo>
                    <a:pt x="335926" y="39849"/>
                  </a:lnTo>
                  <a:lnTo>
                    <a:pt x="399306" y="20402"/>
                  </a:lnTo>
                  <a:lnTo>
                    <a:pt x="476430" y="8607"/>
                  </a:lnTo>
                  <a:lnTo>
                    <a:pt x="520862" y="4981"/>
                  </a:lnTo>
                  <a:lnTo>
                    <a:pt x="569590" y="2550"/>
                  </a:lnTo>
                  <a:lnTo>
                    <a:pt x="622900" y="1075"/>
                  </a:lnTo>
                  <a:lnTo>
                    <a:pt x="681077" y="318"/>
                  </a:lnTo>
                  <a:lnTo>
                    <a:pt x="744409" y="39"/>
                  </a:lnTo>
                  <a:lnTo>
                    <a:pt x="813181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831738"/>
              <a:endParaRPr sz="163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638940" y="8580176"/>
            <a:ext cx="3098807" cy="740961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350023" marR="4621" indent="-339049" defTabSz="831738">
              <a:lnSpc>
                <a:spcPct val="109400"/>
              </a:lnSpc>
              <a:spcBef>
                <a:spcPts val="86"/>
              </a:spcBef>
            </a:pPr>
            <a:r>
              <a:rPr sz="2229" kern="0" spc="127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86" dirty="0">
                <a:solidFill>
                  <a:srgbClr val="FFFFFF"/>
                </a:solidFill>
                <a:latin typeface="Calibri"/>
                <a:cs typeface="Calibri"/>
              </a:rPr>
              <a:t>performs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73" dirty="0">
                <a:solidFill>
                  <a:srgbClr val="FFFFFF"/>
                </a:solidFill>
                <a:latin typeface="Calibri"/>
                <a:cs typeface="Calibri"/>
              </a:rPr>
              <a:t>better </a:t>
            </a:r>
            <a:r>
              <a:rPr sz="2229" kern="0" spc="164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229" kern="0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82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29" kern="0" spc="-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29" kern="0" spc="182" dirty="0">
                <a:solidFill>
                  <a:srgbClr val="FFFFFF"/>
                </a:solidFill>
                <a:latin typeface="Calibri"/>
                <a:cs typeface="Calibri"/>
              </a:rPr>
              <a:t>scratch</a:t>
            </a:r>
            <a:endParaRPr sz="2229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35" name="Picture 34" descr="A close-up of a brain scan&#10;&#10;AI-generated content may be incorrect.">
            <a:extLst>
              <a:ext uri="{FF2B5EF4-FFF2-40B4-BE49-F238E27FC236}">
                <a16:creationId xmlns:a16="http://schemas.microsoft.com/office/drawing/2014/main" id="{416ECA2C-AA02-3B41-A387-8F6DB2C9CC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130" y="5318395"/>
            <a:ext cx="1068397" cy="1068397"/>
          </a:xfrm>
          <a:prstGeom prst="rect">
            <a:avLst/>
          </a:prstGeom>
        </p:spPr>
      </p:pic>
      <p:pic>
        <p:nvPicPr>
          <p:cNvPr id="36" name="Picture 35" descr="A close-up of a brain scan&#10;&#10;AI-generated content may be incorrect.">
            <a:extLst>
              <a:ext uri="{FF2B5EF4-FFF2-40B4-BE49-F238E27FC236}">
                <a16:creationId xmlns:a16="http://schemas.microsoft.com/office/drawing/2014/main" id="{E2ADF15C-1ED6-E955-581A-0AE4119E1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068" y="6505110"/>
            <a:ext cx="802132" cy="9714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28427F-0899-0085-9D1E-62854D76A403}"/>
              </a:ext>
            </a:extLst>
          </p:cNvPr>
          <p:cNvSpPr txBox="1"/>
          <p:nvPr/>
        </p:nvSpPr>
        <p:spPr>
          <a:xfrm>
            <a:off x="16033417" y="5745853"/>
            <a:ext cx="87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18E594-A382-74AB-0923-D2A7AA632F90}"/>
              </a:ext>
            </a:extLst>
          </p:cNvPr>
          <p:cNvSpPr txBox="1"/>
          <p:nvPr/>
        </p:nvSpPr>
        <p:spPr>
          <a:xfrm>
            <a:off x="15919132" y="6967840"/>
            <a:ext cx="87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973" y="-350554"/>
            <a:ext cx="16066128" cy="3098159"/>
          </a:xfrm>
          <a:prstGeom prst="rect">
            <a:avLst/>
          </a:prstGeom>
        </p:spPr>
        <p:txBody>
          <a:bodyPr vert="horz" wrap="square" lIns="0" tIns="448186" rIns="0" bIns="0" rtlCol="0">
            <a:spAutoFit/>
          </a:bodyPr>
          <a:lstStyle/>
          <a:p>
            <a:pPr marL="895274">
              <a:spcBef>
                <a:spcPts val="118"/>
              </a:spcBef>
            </a:pPr>
            <a:r>
              <a:rPr sz="8596" spc="537" dirty="0"/>
              <a:t>Where</a:t>
            </a:r>
            <a:r>
              <a:rPr sz="8596" spc="-446" dirty="0"/>
              <a:t> </a:t>
            </a:r>
            <a:r>
              <a:rPr sz="8596" spc="619" dirty="0"/>
              <a:t>to</a:t>
            </a:r>
            <a:r>
              <a:rPr sz="8596" spc="-440" dirty="0"/>
              <a:t> </a:t>
            </a:r>
            <a:r>
              <a:rPr sz="8596" spc="446" dirty="0"/>
              <a:t>find</a:t>
            </a:r>
            <a:r>
              <a:rPr sz="8596" spc="-446" dirty="0"/>
              <a:t> </a:t>
            </a:r>
            <a:r>
              <a:rPr sz="8596" spc="409" dirty="0"/>
              <a:t>pretrained</a:t>
            </a:r>
            <a:r>
              <a:rPr sz="8596" spc="-440" dirty="0"/>
              <a:t> </a:t>
            </a:r>
            <a:r>
              <a:rPr sz="8596" spc="509" dirty="0"/>
              <a:t>models</a:t>
            </a:r>
            <a:endParaRPr sz="8596"/>
          </a:p>
        </p:txBody>
      </p:sp>
      <p:sp>
        <p:nvSpPr>
          <p:cNvPr id="3" name="object 3"/>
          <p:cNvSpPr txBox="1"/>
          <p:nvPr/>
        </p:nvSpPr>
        <p:spPr>
          <a:xfrm>
            <a:off x="1254073" y="5009571"/>
            <a:ext cx="6672399" cy="545843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72701" marR="4621" indent="-161727" defTabSz="831738">
              <a:lnSpc>
                <a:spcPct val="106900"/>
              </a:lnSpc>
              <a:spcBef>
                <a:spcPts val="86"/>
              </a:spcBef>
            </a:pPr>
            <a:r>
              <a:rPr sz="1637" kern="0" spc="123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r>
              <a:rPr sz="1637" kern="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spc="127" dirty="0">
                <a:solidFill>
                  <a:srgbClr val="FFFFFF"/>
                </a:solidFill>
                <a:latin typeface="Calibri"/>
                <a:cs typeface="Calibri"/>
              </a:rPr>
              <a:t>domains</a:t>
            </a:r>
            <a:r>
              <a:rPr sz="1637" kern="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spc="82" dirty="0">
                <a:solidFill>
                  <a:srgbClr val="FFFFFF"/>
                </a:solidFill>
                <a:latin typeface="Calibri"/>
                <a:cs typeface="Calibri"/>
              </a:rPr>
              <a:t>libraries</a:t>
            </a:r>
            <a:r>
              <a:rPr sz="1637" kern="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37" kern="0" dirty="0">
                <a:solidFill>
                  <a:srgbClr val="FFFFFF"/>
                </a:solidFill>
                <a:latin typeface="Courier New"/>
                <a:cs typeface="Courier New"/>
              </a:rPr>
              <a:t>torchvision</a:t>
            </a:r>
            <a:r>
              <a:rPr sz="1637" kern="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37" kern="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dirty="0">
                <a:solidFill>
                  <a:srgbClr val="FFFFFF"/>
                </a:solidFill>
                <a:latin typeface="Courier New"/>
                <a:cs typeface="Courier New"/>
              </a:rPr>
              <a:t>torchtext</a:t>
            </a:r>
            <a:r>
              <a:rPr sz="1637" kern="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37" kern="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spc="-9" dirty="0">
                <a:solidFill>
                  <a:srgbClr val="FFFFFF"/>
                </a:solidFill>
                <a:latin typeface="Courier New"/>
                <a:cs typeface="Courier New"/>
              </a:rPr>
              <a:t>torchaudio</a:t>
            </a:r>
            <a:r>
              <a:rPr sz="1637" kern="0" spc="-9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637" kern="0" dirty="0">
                <a:solidFill>
                  <a:srgbClr val="FFFFFF"/>
                </a:solidFill>
                <a:latin typeface="Courier New"/>
                <a:cs typeface="Courier New"/>
              </a:rPr>
              <a:t>torchrec</a:t>
            </a:r>
            <a:r>
              <a:rPr sz="1637" kern="0" dirty="0">
                <a:solidFill>
                  <a:srgbClr val="FFFFFF"/>
                </a:solidFill>
                <a:latin typeface="Calibri"/>
                <a:cs typeface="Calibri"/>
              </a:rPr>
              <a:t>).</a:t>
            </a:r>
            <a:r>
              <a:rPr sz="1637" kern="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spc="118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637" kern="0" spc="7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u="heavy" kern="0" spc="5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https://pytorch.org/vision/stable/models.html</a:t>
            </a:r>
            <a:endParaRPr sz="1637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6587" y="1276822"/>
            <a:ext cx="6667031" cy="402130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56587" y="5673036"/>
            <a:ext cx="6667201" cy="4209526"/>
            <a:chOff x="1380764" y="6236838"/>
            <a:chExt cx="7329805" cy="46278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764" y="6236838"/>
              <a:ext cx="7329619" cy="46278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0813" y="10562692"/>
              <a:ext cx="240830" cy="24083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692628" y="9554937"/>
            <a:ext cx="3795389" cy="565081"/>
          </a:xfrm>
          <a:prstGeom prst="rect">
            <a:avLst/>
          </a:prstGeom>
        </p:spPr>
        <p:txBody>
          <a:bodyPr vert="horz" wrap="square" lIns="0" tIns="35233" rIns="0" bIns="0" rtlCol="0">
            <a:spAutoFit/>
          </a:bodyPr>
          <a:lstStyle/>
          <a:p>
            <a:pPr marL="1130933" defTabSz="831738">
              <a:spcBef>
                <a:spcPts val="277"/>
              </a:spcBef>
            </a:pPr>
            <a:r>
              <a:rPr sz="1637" kern="0" spc="155" dirty="0">
                <a:solidFill>
                  <a:srgbClr val="FFFFFF"/>
                </a:solidFill>
                <a:latin typeface="Calibri"/>
                <a:cs typeface="Calibri"/>
              </a:rPr>
              <a:t>HuggingFace</a:t>
            </a:r>
            <a:r>
              <a:rPr sz="1637" kern="0" spc="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spc="86" dirty="0">
                <a:solidFill>
                  <a:srgbClr val="FFFFFF"/>
                </a:solidFill>
                <a:latin typeface="Calibri"/>
                <a:cs typeface="Calibri"/>
              </a:rPr>
              <a:t>Hub.</a:t>
            </a:r>
            <a:endParaRPr sz="1637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1552" defTabSz="831738">
              <a:spcBef>
                <a:spcPts val="191"/>
              </a:spcBef>
            </a:pPr>
            <a:r>
              <a:rPr sz="1637" kern="0" spc="118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637" kern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u="heavy" kern="0" spc="8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https://huggingface.co/models</a:t>
            </a:r>
            <a:endParaRPr sz="1637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65881" y="1223038"/>
            <a:ext cx="6428923" cy="412892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682247" y="5047668"/>
            <a:ext cx="5996611" cy="545258"/>
          </a:xfrm>
          <a:prstGeom prst="rect">
            <a:avLst/>
          </a:prstGeom>
        </p:spPr>
        <p:txBody>
          <a:bodyPr vert="horz" wrap="square" lIns="0" tIns="28302" rIns="0" bIns="0" rtlCol="0">
            <a:spAutoFit/>
          </a:bodyPr>
          <a:lstStyle/>
          <a:p>
            <a:pPr algn="ctr" defTabSz="831738">
              <a:spcBef>
                <a:spcPts val="223"/>
              </a:spcBef>
            </a:pPr>
            <a:r>
              <a:rPr sz="1637" kern="0" spc="118" dirty="0">
                <a:solidFill>
                  <a:srgbClr val="FFFFFF"/>
                </a:solidFill>
                <a:latin typeface="Calibri"/>
                <a:cs typeface="Calibri"/>
              </a:rPr>
              <a:t>Torch</a:t>
            </a:r>
            <a:r>
              <a:rPr sz="1637" kern="0" spc="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spc="146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637" kern="0" spc="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spc="10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1637" kern="0" spc="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37" kern="0" dirty="0">
                <a:solidFill>
                  <a:srgbClr val="FFFFFF"/>
                </a:solidFill>
                <a:latin typeface="Courier New"/>
                <a:cs typeface="Courier New"/>
              </a:rPr>
              <a:t>timm</a:t>
            </a:r>
            <a:r>
              <a:rPr sz="1637" kern="0" spc="-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37" kern="0" spc="64" dirty="0">
                <a:solidFill>
                  <a:srgbClr val="FFFFFF"/>
                </a:solidFill>
                <a:latin typeface="Calibri"/>
                <a:cs typeface="Calibri"/>
              </a:rPr>
              <a:t>library).</a:t>
            </a:r>
            <a:endParaRPr sz="1637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algn="ctr" defTabSz="831738">
              <a:spcBef>
                <a:spcPts val="136"/>
              </a:spcBef>
            </a:pPr>
            <a:r>
              <a:rPr sz="1637" kern="0" spc="118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637" kern="0" spc="8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u="heavy" kern="0" spc="7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https://github.com/rwightman/pytorch-</a:t>
            </a:r>
            <a:r>
              <a:rPr sz="1637" u="heavy" kern="0" spc="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image-</a:t>
            </a:r>
            <a:r>
              <a:rPr sz="1637" u="heavy" kern="0" spc="9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models</a:t>
            </a:r>
            <a:endParaRPr sz="1637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85032" y="5634620"/>
            <a:ext cx="6190815" cy="428629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660873" y="9559539"/>
            <a:ext cx="4039135" cy="545258"/>
          </a:xfrm>
          <a:prstGeom prst="rect">
            <a:avLst/>
          </a:prstGeom>
        </p:spPr>
        <p:txBody>
          <a:bodyPr vert="horz" wrap="square" lIns="0" tIns="28302" rIns="0" bIns="0" rtlCol="0">
            <a:spAutoFit/>
          </a:bodyPr>
          <a:lstStyle/>
          <a:p>
            <a:pPr algn="ctr" defTabSz="831738">
              <a:spcBef>
                <a:spcPts val="223"/>
              </a:spcBef>
            </a:pPr>
            <a:r>
              <a:rPr sz="1637" kern="0" spc="132" dirty="0">
                <a:solidFill>
                  <a:srgbClr val="FFFFFF"/>
                </a:solidFill>
                <a:latin typeface="Calibri"/>
                <a:cs typeface="Calibri"/>
              </a:rPr>
              <a:t>Paperswithcode</a:t>
            </a:r>
            <a:r>
              <a:rPr sz="1637" kern="0" spc="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kern="0" spc="132" dirty="0">
                <a:solidFill>
                  <a:srgbClr val="FFFFFF"/>
                </a:solidFill>
                <a:latin typeface="Calibri"/>
                <a:cs typeface="Calibri"/>
              </a:rPr>
              <a:t>SOTA.</a:t>
            </a:r>
            <a:endParaRPr sz="1637" kern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algn="ctr" defTabSz="831738">
              <a:spcBef>
                <a:spcPts val="136"/>
              </a:spcBef>
            </a:pPr>
            <a:r>
              <a:rPr sz="1637" kern="0" spc="118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637" kern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37" u="heavy" kern="0" spc="7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https://paperswithcode.com/sota</a:t>
            </a:r>
            <a:endParaRPr sz="1637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AR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ARK" id="{34B7D8AC-87A2-4559-BE4B-2D0A17141F2A}" vid="{BDAF6AA0-BC89-4502-808D-3C4FA094DF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18400</TotalTime>
  <Words>1439</Words>
  <Application>Microsoft Office PowerPoint</Application>
  <PresentationFormat>Custom</PresentationFormat>
  <Paragraphs>283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Anton</vt:lpstr>
      <vt:lpstr>Canva Sans Italics</vt:lpstr>
      <vt:lpstr>Courier New</vt:lpstr>
      <vt:lpstr>Arial</vt:lpstr>
      <vt:lpstr>Gill Sans MT</vt:lpstr>
      <vt:lpstr>Wingdings</vt:lpstr>
      <vt:lpstr>Norwester</vt:lpstr>
      <vt:lpstr>Antonio Bold</vt:lpstr>
      <vt:lpstr>Inter Bold</vt:lpstr>
      <vt:lpstr>Calibri</vt:lpstr>
      <vt:lpstr>Century Gothic</vt:lpstr>
      <vt:lpstr>Times New Roman</vt:lpstr>
      <vt:lpstr>Cambria Math</vt:lpstr>
      <vt:lpstr>SPARK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transfer learning use cases Computer vision</vt:lpstr>
      <vt:lpstr>Improving a model</vt:lpstr>
      <vt:lpstr>Why use transfer learning?</vt:lpstr>
      <vt:lpstr>Where to find pretrained models</vt:lpstr>
      <vt:lpstr>Original Model vs. Feature Extraction</vt:lpstr>
      <vt:lpstr>Kinds of Transfer Learning</vt:lpstr>
      <vt:lpstr>Kinds of Transfer Learning</vt:lpstr>
      <vt:lpstr>EfficientNet feature extractor</vt:lpstr>
      <vt:lpstr>EfficientNet feature extractor</vt:lpstr>
      <vt:lpstr>EfficientNet feature extractor — changing the classifier head</vt:lpstr>
      <vt:lpstr>Input shape of data per layer Output shape of data per layer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SPARK_2025_Template</dc:title>
  <dc:creator>Raymond Confidence</dc:creator>
  <cp:lastModifiedBy>AI Moses</cp:lastModifiedBy>
  <cp:revision>49</cp:revision>
  <dcterms:created xsi:type="dcterms:W3CDTF">2006-08-16T00:00:00Z</dcterms:created>
  <dcterms:modified xsi:type="dcterms:W3CDTF">2025-04-19T15:41:33Z</dcterms:modified>
  <dc:identifier>DAGe1Vo-sac</dc:identifier>
</cp:coreProperties>
</file>